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74" r:id="rId4"/>
    <p:sldId id="272" r:id="rId5"/>
    <p:sldId id="258" r:id="rId6"/>
    <p:sldId id="261" r:id="rId7"/>
    <p:sldId id="271" r:id="rId8"/>
    <p:sldId id="265" r:id="rId9"/>
    <p:sldId id="267" r:id="rId10"/>
    <p:sldId id="268" r:id="rId11"/>
    <p:sldId id="269" r:id="rId12"/>
    <p:sldId id="631" r:id="rId13"/>
    <p:sldId id="589" r:id="rId14"/>
    <p:sldId id="577" r:id="rId15"/>
    <p:sldId id="288" r:id="rId16"/>
    <p:sldId id="632" r:id="rId17"/>
    <p:sldId id="545" r:id="rId18"/>
    <p:sldId id="634" r:id="rId19"/>
    <p:sldId id="300" r:id="rId20"/>
    <p:sldId id="583" r:id="rId21"/>
    <p:sldId id="582" r:id="rId22"/>
    <p:sldId id="613" r:id="rId23"/>
    <p:sldId id="599" r:id="rId24"/>
    <p:sldId id="256" r:id="rId25"/>
    <p:sldId id="284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00"/>
    <a:srgbClr val="3790EF"/>
    <a:srgbClr val="E68900"/>
    <a:srgbClr val="F0F0F0"/>
    <a:srgbClr val="FF9900"/>
    <a:srgbClr val="FFD19B"/>
    <a:srgbClr val="368EEF"/>
    <a:srgbClr val="5AB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agm\Downloads\RELATORIO%20NN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agm\Downloads\RELATORIO%20NN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Planilha3!$A$1:$A$7</c:f>
              <c:strCache>
                <c:ptCount val="7"/>
                <c:pt idx="0">
                  <c:v>WhatsApp</c:v>
                </c:pt>
                <c:pt idx="1">
                  <c:v>Instagram</c:v>
                </c:pt>
                <c:pt idx="2">
                  <c:v>E-mail</c:v>
                </c:pt>
                <c:pt idx="3">
                  <c:v>Facebook</c:v>
                </c:pt>
                <c:pt idx="4">
                  <c:v>Site</c:v>
                </c:pt>
                <c:pt idx="5">
                  <c:v>Links patrocinados</c:v>
                </c:pt>
                <c:pt idx="6">
                  <c:v>Tráfego pago</c:v>
                </c:pt>
              </c:strCache>
            </c:strRef>
          </c:cat>
          <c:val>
            <c:numRef>
              <c:f>Planilha3!$B$1:$B$7</c:f>
              <c:numCache>
                <c:formatCode>General</c:formatCode>
                <c:ptCount val="7"/>
                <c:pt idx="0">
                  <c:v>4.54</c:v>
                </c:pt>
                <c:pt idx="1">
                  <c:v>4.24</c:v>
                </c:pt>
                <c:pt idx="2">
                  <c:v>2.61</c:v>
                </c:pt>
                <c:pt idx="3">
                  <c:v>2.38</c:v>
                </c:pt>
                <c:pt idx="4">
                  <c:v>2.2799999999999998</c:v>
                </c:pt>
                <c:pt idx="5">
                  <c:v>2.0699999999999998</c:v>
                </c:pt>
                <c:pt idx="6">
                  <c:v>1.82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4D-4592-B8E5-9F24F12BAB5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04968207"/>
        <c:axId val="804968687"/>
      </c:barChart>
      <c:catAx>
        <c:axId val="804968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804968687"/>
        <c:crosses val="autoZero"/>
        <c:auto val="1"/>
        <c:lblAlgn val="ctr"/>
        <c:lblOffset val="100"/>
        <c:noMultiLvlLbl val="0"/>
      </c:catAx>
      <c:valAx>
        <c:axId val="8049686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04968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700" b="1" i="0" u="none" strike="noStrike" kern="1200" baseline="0">
                      <a:solidFill>
                        <a:schemeClr val="l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358-467E-A790-E94B202DB7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Planilha4!$A$1:$A$8</c:f>
              <c:strCache>
                <c:ptCount val="8"/>
                <c:pt idx="0">
                  <c:v>WhatsApp</c:v>
                </c:pt>
                <c:pt idx="1">
                  <c:v>Youtube </c:v>
                </c:pt>
                <c:pt idx="2">
                  <c:v>LinkedIn</c:v>
                </c:pt>
                <c:pt idx="3">
                  <c:v>Instagram</c:v>
                </c:pt>
                <c:pt idx="4">
                  <c:v>Twitter</c:v>
                </c:pt>
                <c:pt idx="5">
                  <c:v>Outros (especifique).</c:v>
                </c:pt>
                <c:pt idx="6">
                  <c:v>Tiktok</c:v>
                </c:pt>
                <c:pt idx="7">
                  <c:v>Nenhuma anteriores</c:v>
                </c:pt>
              </c:strCache>
            </c:strRef>
          </c:cat>
          <c:val>
            <c:numRef>
              <c:f>Planilha4!$B$1:$B$8</c:f>
              <c:numCache>
                <c:formatCode>0.00%</c:formatCode>
                <c:ptCount val="8"/>
                <c:pt idx="0">
                  <c:v>0.37240000000000001</c:v>
                </c:pt>
                <c:pt idx="1">
                  <c:v>0.30170000000000002</c:v>
                </c:pt>
                <c:pt idx="2">
                  <c:v>7.7600000000000002E-2</c:v>
                </c:pt>
                <c:pt idx="3">
                  <c:v>5.6899999999999999E-2</c:v>
                </c:pt>
                <c:pt idx="4">
                  <c:v>4.3099999999999999E-2</c:v>
                </c:pt>
                <c:pt idx="5">
                  <c:v>3.9699999999999999E-2</c:v>
                </c:pt>
                <c:pt idx="6">
                  <c:v>3.1E-2</c:v>
                </c:pt>
                <c:pt idx="7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B-4CAD-BBAA-BD41D884F0B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993710287"/>
        <c:axId val="993706447"/>
      </c:barChart>
      <c:catAx>
        <c:axId val="993710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993706447"/>
        <c:crosses val="autoZero"/>
        <c:auto val="1"/>
        <c:lblAlgn val="ctr"/>
        <c:lblOffset val="100"/>
        <c:noMultiLvlLbl val="0"/>
      </c:catAx>
      <c:valAx>
        <c:axId val="993706447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993710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8E13B-4D25-4DB4-A344-61FC7AA77B58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E9772-D49E-4710-ACB1-1742C2C4C7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10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3183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3025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0141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6084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7173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0126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3926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3960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2036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8333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9253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03A228E1-3B65-4F36-22F7-7D02667A5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>
            <a:extLst>
              <a:ext uri="{FF2B5EF4-FFF2-40B4-BE49-F238E27FC236}">
                <a16:creationId xmlns:a16="http://schemas.microsoft.com/office/drawing/2014/main" id="{0C989183-BB46-2E21-9E34-19870AB305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>
            <a:extLst>
              <a:ext uri="{FF2B5EF4-FFF2-40B4-BE49-F238E27FC236}">
                <a16:creationId xmlns:a16="http://schemas.microsoft.com/office/drawing/2014/main" id="{18D6F041-5905-C33D-996B-890275AB01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6869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6271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" name="Google Shape;41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D2056-1400-ADBA-A8E6-6A8607D89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9C44AE-FF8C-BE2F-9BCE-9E535FAFF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990A93-C5F0-73F5-9F04-0B835F7B4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927CA-80A7-8A80-75D2-289490AE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4C3C33-EED2-7DA9-DAAA-795D2BE82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20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47645-607A-7F66-3809-58147667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9EFCED-3E6C-1A3E-B4BC-DCD7EF795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F14AE8-426A-3E2F-2A2D-1380FC6A8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B62ABD-EFA1-0C1F-D89F-03DB7269D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AC2417-C52F-9998-101D-A91DE511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63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033CC-24F9-F3C2-7149-A0E697393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FE7ABF-D228-3034-2B97-7657715A4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809A47-6CC3-FEB1-98A3-70F663B1D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5A37F-3888-7F84-84D1-9C1E823A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1CDF4C-C656-856A-ED07-AD0AFCC5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89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16DCF-C860-7207-E8E6-BC57E1C1D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AA78A-B811-4BBE-8BED-7A93F76B73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F5E7431-1D4D-CDF2-4D1B-8BC7624BA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19F337-E441-C11A-7BA4-BEC520759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988698-0D48-7907-388E-95850C959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EB726E-3929-48FB-E8DD-766D3B8A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37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A1865-0539-95E5-E9D1-F575CCE71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73022F-A457-CCE5-5C22-8F151FB59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159344F-093F-6114-38EF-B4138A18D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B6B9870-563E-218C-F820-716F7979B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6C54FD-C1C5-17BC-02D8-BE39944F5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BA59D5-E41A-584C-DF05-8F547685B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AFFA4C6-9F2E-D693-B0D5-AAF31290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F3F5C17-7371-EF8D-46E0-9A3F71F4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26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5354F-16DB-9F5B-388A-1E41CF63C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7A51E7-1C83-1B3C-17A9-533226E6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96D217-A79A-6467-8D93-BD84B2AD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B32DF2-8602-48B6-2B70-CAEE71C8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06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5F5110-4A00-3A20-C8FE-E62361EF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58B221-620E-8779-6E42-9DE0573EF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130950F-CF56-CBB7-D221-D73B3502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28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A9335-EF60-E35B-4B3B-9145EF4B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3AA794-A72F-F614-90C5-09A7F0190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9E508CF-3DB3-1F84-C8E8-B9FE4C381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081A8A-B21D-4FF2-FF7D-6E659E75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B0096-17A6-31FB-0B27-2485454DC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6417C7-2C64-FDF5-3129-FE6BA3CF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68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B2387-F203-D3F4-32D2-E917218C9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C62ABD4-C55D-E9D1-62B7-A08996469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F51774-3BE1-E0A9-37CB-C5B15ED01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E30A7C-B8B7-F735-6E48-DD16219EE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23D6A0-0A8C-2B22-71F9-46BE5C227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199F3F-0F00-4D89-BEEC-CEE31267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58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00438-814A-749C-2C61-FEE0893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6E544C-A07D-F6D6-9AF1-BB95F2589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338681-A34A-D43D-FB25-68CE0FF5F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77B736-614C-FA4F-6C6A-BC740009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B4B52-8420-120E-E60F-E0714A8A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16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40BA0F-7F22-5C9D-70FA-C42D970B3D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64C9B84-15B5-E019-9D5B-D86172593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1F0635-1373-8350-02C7-7B634D601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7A30CC-7D6F-6A61-9DCD-D6A52C7E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2A715D-2619-4D4A-2C2B-0F399D981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1679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3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25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982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608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206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745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04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47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65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758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23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64066" y="683683"/>
            <a:ext cx="8652932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 Condensed"/>
              <a:buNone/>
              <a:defRPr sz="3200" b="0" i="0" u="none" strike="noStrike" cap="none">
                <a:solidFill>
                  <a:srgbClr val="59595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364066" y="1253458"/>
            <a:ext cx="8652932" cy="38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>
            <a:spLocks noGrp="1"/>
          </p:cNvSpPr>
          <p:nvPr>
            <p:ph type="pic" idx="2"/>
          </p:nvPr>
        </p:nvSpPr>
        <p:spPr>
          <a:xfrm>
            <a:off x="977616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>
            <a:spLocks noGrp="1"/>
          </p:cNvSpPr>
          <p:nvPr>
            <p:ph type="pic" idx="3"/>
          </p:nvPr>
        </p:nvSpPr>
        <p:spPr>
          <a:xfrm>
            <a:off x="2728080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>
            <a:spLocks noGrp="1"/>
          </p:cNvSpPr>
          <p:nvPr>
            <p:ph type="pic" idx="4"/>
          </p:nvPr>
        </p:nvSpPr>
        <p:spPr>
          <a:xfrm>
            <a:off x="4499707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>
            <a:spLocks noGrp="1"/>
          </p:cNvSpPr>
          <p:nvPr>
            <p:ph type="pic" idx="5"/>
          </p:nvPr>
        </p:nvSpPr>
        <p:spPr>
          <a:xfrm>
            <a:off x="6258082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>
            <a:spLocks noGrp="1"/>
          </p:cNvSpPr>
          <p:nvPr>
            <p:ph type="pic" idx="6"/>
          </p:nvPr>
        </p:nvSpPr>
        <p:spPr>
          <a:xfrm>
            <a:off x="8012007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7"/>
          </p:nvPr>
        </p:nvSpPr>
        <p:spPr>
          <a:xfrm>
            <a:off x="9791164" y="2063750"/>
            <a:ext cx="1421096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346689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3700"/>
              <a:buFont typeface="Arial"/>
              <a:buNone/>
              <a:defRPr sz="3700" b="1" i="0" u="none" strike="noStrike" cap="none">
                <a:solidFill>
                  <a:srgbClr val="0C487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644312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Layout personalizado 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265600" cy="2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B18"/>
              </a:buClr>
              <a:buSzPts val="3700"/>
              <a:buFont typeface="Open Sans"/>
              <a:buNone/>
              <a:defRPr sz="3700" b="1" i="0" u="none" strike="noStrike" cap="none">
                <a:solidFill>
                  <a:srgbClr val="FF8B1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979543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 1">
  <p:cSld name="Layout personalizado 1 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9764700" cy="2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B18"/>
              </a:buClr>
              <a:buSzPts val="3700"/>
              <a:buFont typeface="Open Sans"/>
              <a:buNone/>
              <a:defRPr sz="3700" b="1" i="0" u="none" strike="noStrike" cap="none">
                <a:solidFill>
                  <a:srgbClr val="FF8B1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Open Sans"/>
              <a:buNone/>
              <a:defRPr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710722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Cabeçalho de seção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720400" y="2867800"/>
            <a:ext cx="81735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pen Sans"/>
              <a:buNone/>
              <a:defRPr sz="4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68233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72378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455A95C-2393-4F72-F6CA-934BFAC0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1B4A71-C4AD-ADC4-047C-2B5DB6869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9D3316-F247-394F-A4C7-4BEC79BC9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4A82D-6DC9-41A5-A41E-C1B70ACEB17E}" type="datetimeFigureOut">
              <a:rPr lang="pt-BR" smtClean="0"/>
              <a:t>06/08/2024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026E09-6683-9130-AE83-9EAC94421C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E638A5-F16D-7782-6734-65B7C1A25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E5BD4-C558-4915-85E3-1A02ABC7DA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66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3356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None/>
              <a:defRPr sz="4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46632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ransition spd="med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11" Type="http://schemas.openxmlformats.org/officeDocument/2006/relationships/image" Target="../media/image23.sv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7lhIZ8FBH2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76570918/admin/feed/posts/" TargetMode="External"/><Relationship Id="rId13" Type="http://schemas.openxmlformats.org/officeDocument/2006/relationships/image" Target="../media/image33.png"/><Relationship Id="rId3" Type="http://schemas.openxmlformats.org/officeDocument/2006/relationships/hyperlink" Target="mailto:nicholas.dannias@drhub.digital" TargetMode="External"/><Relationship Id="rId7" Type="http://schemas.openxmlformats.org/officeDocument/2006/relationships/image" Target="../media/image30.png"/><Relationship Id="rId12" Type="http://schemas.openxmlformats.org/officeDocument/2006/relationships/hyperlink" Target="https://www.youtube.com/channel/UCRkrDo07-lyJgW2Dy01KIKA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acebook.com/doctorhub.br/" TargetMode="External"/><Relationship Id="rId11" Type="http://schemas.openxmlformats.org/officeDocument/2006/relationships/image" Target="../media/image32.png"/><Relationship Id="rId5" Type="http://schemas.openxmlformats.org/officeDocument/2006/relationships/image" Target="../media/image7.png"/><Relationship Id="rId15" Type="http://schemas.openxmlformats.org/officeDocument/2006/relationships/image" Target="../media/image34.png"/><Relationship Id="rId10" Type="http://schemas.openxmlformats.org/officeDocument/2006/relationships/hyperlink" Target="https://www.instagram.com/doctorhub.br/" TargetMode="External"/><Relationship Id="rId4" Type="http://schemas.openxmlformats.org/officeDocument/2006/relationships/hyperlink" Target="https://www.linkedin.com/in/nicholasdannias/" TargetMode="External"/><Relationship Id="rId9" Type="http://schemas.openxmlformats.org/officeDocument/2006/relationships/image" Target="../media/image31.png"/><Relationship Id="rId14" Type="http://schemas.openxmlformats.org/officeDocument/2006/relationships/hyperlink" Target="https://drhub.digita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900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6;p6">
            <a:extLst>
              <a:ext uri="{FF2B5EF4-FFF2-40B4-BE49-F238E27FC236}">
                <a16:creationId xmlns:a16="http://schemas.microsoft.com/office/drawing/2014/main" id="{603DD7AD-0A7B-9C2B-483C-CA4611C79CB6}"/>
              </a:ext>
            </a:extLst>
          </p:cNvPr>
          <p:cNvSpPr/>
          <p:nvPr/>
        </p:nvSpPr>
        <p:spPr>
          <a:xfrm>
            <a:off x="-3291856" y="-767596"/>
            <a:ext cx="8429546" cy="8331200"/>
          </a:xfrm>
          <a:prstGeom prst="ellipse">
            <a:avLst/>
          </a:prstGeom>
          <a:solidFill>
            <a:srgbClr val="3790E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36;p6">
            <a:extLst>
              <a:ext uri="{FF2B5EF4-FFF2-40B4-BE49-F238E27FC236}">
                <a16:creationId xmlns:a16="http://schemas.microsoft.com/office/drawing/2014/main" id="{DEAEA9E2-70E0-7FD8-C8DA-12261C95B317}"/>
              </a:ext>
            </a:extLst>
          </p:cNvPr>
          <p:cNvSpPr/>
          <p:nvPr/>
        </p:nvSpPr>
        <p:spPr>
          <a:xfrm>
            <a:off x="-3400346" y="-767596"/>
            <a:ext cx="8429546" cy="833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64;p1">
            <a:extLst>
              <a:ext uri="{FF2B5EF4-FFF2-40B4-BE49-F238E27FC236}">
                <a16:creationId xmlns:a16="http://schemas.microsoft.com/office/drawing/2014/main" id="{D95FB662-25DF-EE93-E795-F02A627A9C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437" t="29260" r="8393" b="29259"/>
          <a:stretch/>
        </p:blipFill>
        <p:spPr>
          <a:xfrm>
            <a:off x="433953" y="2059877"/>
            <a:ext cx="4339526" cy="221765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1D973D7-0F2D-E5C1-3B4F-9A91A652240B}"/>
              </a:ext>
            </a:extLst>
          </p:cNvPr>
          <p:cNvSpPr txBox="1"/>
          <p:nvPr/>
        </p:nvSpPr>
        <p:spPr>
          <a:xfrm>
            <a:off x="5346919" y="1257664"/>
            <a:ext cx="6524786" cy="3475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Pesquisa Perfil do Médico Digital</a:t>
            </a:r>
            <a:b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Julho 2024</a:t>
            </a:r>
            <a:endParaRPr lang="en-CA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596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8CF7ED2-5B17-6CCB-2652-EECEA6F78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144125"/>
              </p:ext>
            </p:extLst>
          </p:nvPr>
        </p:nvGraphicFramePr>
        <p:xfrm>
          <a:off x="1135855" y="2717482"/>
          <a:ext cx="9920289" cy="2251710"/>
        </p:xfrm>
        <a:graphic>
          <a:graphicData uri="http://schemas.openxmlformats.org/drawingml/2006/table">
            <a:tbl>
              <a:tblPr lastRow="1" bandRow="1">
                <a:tableStyleId>{21E4AEA4-8DFA-4A89-87EB-49C32662AFE0}</a:tableStyleId>
              </a:tblPr>
              <a:tblGrid>
                <a:gridCol w="6655384">
                  <a:extLst>
                    <a:ext uri="{9D8B030D-6E8A-4147-A177-3AD203B41FA5}">
                      <a16:colId xmlns:a16="http://schemas.microsoft.com/office/drawing/2014/main" val="1571079774"/>
                    </a:ext>
                  </a:extLst>
                </a:gridCol>
                <a:gridCol w="3264905">
                  <a:extLst>
                    <a:ext uri="{9D8B030D-6E8A-4147-A177-3AD203B41FA5}">
                      <a16:colId xmlns:a16="http://schemas.microsoft.com/office/drawing/2014/main" val="13925456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Clínicos Gerais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95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24025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>
                          <a:effectLst/>
                        </a:rPr>
                        <a:t>Medicina Interna (Car, Nef, End, Pneu)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62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52137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Dermatologia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61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03719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Pediatras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70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7569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Oncologia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12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99888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>
                          <a:effectLst/>
                        </a:rPr>
                        <a:t>Total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300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5901023"/>
                  </a:ext>
                </a:extLst>
              </a:tr>
            </a:tbl>
          </a:graphicData>
        </a:graphic>
      </p:graphicFrame>
      <p:pic>
        <p:nvPicPr>
          <p:cNvPr id="5" name="Google Shape;164;p1">
            <a:extLst>
              <a:ext uri="{FF2B5EF4-FFF2-40B4-BE49-F238E27FC236}">
                <a16:creationId xmlns:a16="http://schemas.microsoft.com/office/drawing/2014/main" id="{6AE85664-8A8A-B015-C719-2B7BF3E01FE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9260" b="29259"/>
          <a:stretch/>
        </p:blipFill>
        <p:spPr>
          <a:xfrm>
            <a:off x="10086975" y="52146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DE4D959-B3C8-7803-C592-A88CE6CF997A}"/>
              </a:ext>
            </a:extLst>
          </p:cNvPr>
          <p:cNvSpPr/>
          <p:nvPr/>
        </p:nvSpPr>
        <p:spPr>
          <a:xfrm>
            <a:off x="337625" y="148662"/>
            <a:ext cx="9749350" cy="775022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AMOSTRA</a:t>
            </a:r>
          </a:p>
        </p:txBody>
      </p:sp>
    </p:spTree>
    <p:extLst>
      <p:ext uri="{BB962C8B-B14F-4D97-AF65-F5344CB8AC3E}">
        <p14:creationId xmlns:p14="http://schemas.microsoft.com/office/powerpoint/2010/main" val="3577226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82D963B-9D67-E637-36A3-8C1058ACF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1" y="2503445"/>
            <a:ext cx="12165709" cy="2935084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905" y="1091087"/>
            <a:ext cx="10952480" cy="12026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Google Sans"/>
              </a:rPr>
              <a:t>Com relação ao seu marketing pessoal médico por vias digitais (Instagram, mailings, links patrocinados google) marque as opções com as quais concorda:</a:t>
            </a:r>
          </a:p>
          <a:p>
            <a:pPr>
              <a:lnSpc>
                <a:spcPct val="150000"/>
              </a:lnSpc>
            </a:pPr>
            <a:endParaRPr lang="pt-BR" sz="3200" dirty="0">
              <a:solidFill>
                <a:srgbClr val="0070C0"/>
              </a:solidFill>
            </a:endParaRPr>
          </a:p>
        </p:txBody>
      </p:sp>
      <p:pic>
        <p:nvPicPr>
          <p:cNvPr id="6" name="Google Shape;164;p1">
            <a:extLst>
              <a:ext uri="{FF2B5EF4-FFF2-40B4-BE49-F238E27FC236}">
                <a16:creationId xmlns:a16="http://schemas.microsoft.com/office/drawing/2014/main" id="{1CC9828E-3F1A-3107-4CAD-A4CD82CA37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733666C-08D6-A45B-37B8-ECC5457C3A0D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01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5594F7E-3790-4018-B397-87C5E60EDBD4}"/>
              </a:ext>
            </a:extLst>
          </p:cNvPr>
          <p:cNvSpPr/>
          <p:nvPr/>
        </p:nvSpPr>
        <p:spPr>
          <a:xfrm>
            <a:off x="26290" y="5438529"/>
            <a:ext cx="12165709" cy="1419471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dor do médico=oportunidade de engajamento: ele sabe que precisa fazer más falta tempo e conhecimento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92%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médicos consideram importante o Marketing pessoal por vias digitais. Porém 81% declaram fazer pouco ou nada, por falta de tempo. </a:t>
            </a:r>
          </a:p>
        </p:txBody>
      </p:sp>
    </p:spTree>
    <p:extLst>
      <p:ext uri="{BB962C8B-B14F-4D97-AF65-F5344CB8AC3E}">
        <p14:creationId xmlns:p14="http://schemas.microsoft.com/office/powerpoint/2010/main" val="246139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039" y="1151574"/>
            <a:ext cx="10914698" cy="835246"/>
          </a:xfrm>
        </p:spPr>
        <p:txBody>
          <a:bodyPr>
            <a:normAutofit/>
          </a:bodyPr>
          <a:lstStyle/>
          <a:p>
            <a:r>
              <a:rPr lang="pt-BR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Google Sans"/>
              </a:rPr>
              <a:t>Dê uma nota de 0 a 10, onde </a:t>
            </a:r>
            <a:r>
              <a:rPr lang="pt-BR" dirty="0">
                <a:solidFill>
                  <a:srgbClr val="0070C0"/>
                </a:solidFill>
                <a:highlight>
                  <a:srgbClr val="FFFFFF"/>
                </a:highlight>
                <a:latin typeface="Google Sans"/>
              </a:rPr>
              <a:t>0</a:t>
            </a:r>
            <a:r>
              <a:rPr lang="pt-BR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Google Sans"/>
              </a:rPr>
              <a:t> é não uso e 10 é uso muito intenso, para o uso dos meios abaixo para seu marketing médico pessoal.</a:t>
            </a:r>
            <a:endParaRPr lang="pt-BR" sz="4000" dirty="0">
              <a:solidFill>
                <a:srgbClr val="0070C0"/>
              </a:solidFill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ACA40AA-15A6-2F80-B5E5-4913FBF3C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953854"/>
              </p:ext>
            </p:extLst>
          </p:nvPr>
        </p:nvGraphicFramePr>
        <p:xfrm>
          <a:off x="701039" y="1986820"/>
          <a:ext cx="11039475" cy="33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Google Shape;164;p1">
            <a:extLst>
              <a:ext uri="{FF2B5EF4-FFF2-40B4-BE49-F238E27FC236}">
                <a16:creationId xmlns:a16="http://schemas.microsoft.com/office/drawing/2014/main" id="{5411BC25-E17D-2502-9CBE-F456789032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2F5E5E7-684B-E32B-3D69-1BBE29125744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02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4F8BF46-12C9-489D-896C-5E05DE39AE7E}"/>
              </a:ext>
            </a:extLst>
          </p:cNvPr>
          <p:cNvSpPr/>
          <p:nvPr/>
        </p:nvSpPr>
        <p:spPr>
          <a:xfrm>
            <a:off x="0" y="5486400"/>
            <a:ext cx="12306925" cy="1371599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Conclusão: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consonância com o resultado da pergunta 1, a graduação média dos diferentes meios digitais é baixa. Porém, entre as principais redes sociais, WhatsApp é a rede mais usada para marketing pessoal, mostrando que esse é o canal onde o médico prefere navegar</a:t>
            </a:r>
          </a:p>
        </p:txBody>
      </p:sp>
    </p:spTree>
    <p:extLst>
      <p:ext uri="{BB962C8B-B14F-4D97-AF65-F5344CB8AC3E}">
        <p14:creationId xmlns:p14="http://schemas.microsoft.com/office/powerpoint/2010/main" val="260251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C26D166-D7E0-BE0F-D5B0-C8E3CC6D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159649"/>
              </p:ext>
            </p:extLst>
          </p:nvPr>
        </p:nvGraphicFramePr>
        <p:xfrm>
          <a:off x="1158914" y="2201824"/>
          <a:ext cx="9874172" cy="4197427"/>
        </p:xfrm>
        <a:graphic>
          <a:graphicData uri="http://schemas.openxmlformats.org/drawingml/2006/table">
            <a:tbl>
              <a:tblPr/>
              <a:tblGrid>
                <a:gridCol w="7764571">
                  <a:extLst>
                    <a:ext uri="{9D8B030D-6E8A-4147-A177-3AD203B41FA5}">
                      <a16:colId xmlns:a16="http://schemas.microsoft.com/office/drawing/2014/main" val="514483677"/>
                    </a:ext>
                  </a:extLst>
                </a:gridCol>
                <a:gridCol w="951361">
                  <a:extLst>
                    <a:ext uri="{9D8B030D-6E8A-4147-A177-3AD203B41FA5}">
                      <a16:colId xmlns:a16="http://schemas.microsoft.com/office/drawing/2014/main" val="3305647650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1830591910"/>
                    </a:ext>
                  </a:extLst>
                </a:gridCol>
              </a:tblGrid>
              <a:tr h="30797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>
                          <a:effectLst/>
                          <a:highlight>
                            <a:srgbClr val="C9DAF8"/>
                          </a:highlight>
                        </a:rPr>
                        <a:t>Canal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>
                          <a:effectLst/>
                          <a:highlight>
                            <a:srgbClr val="C9DAF8"/>
                          </a:highlight>
                        </a:rPr>
                        <a:t>Utilidade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dirty="0">
                          <a:effectLst/>
                          <a:highlight>
                            <a:srgbClr val="C9DAF8"/>
                          </a:highlight>
                        </a:rPr>
                        <a:t>Frequência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09407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Visita presencial de representante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8,22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7,37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184160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Revistas Científicas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9,43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7,35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514278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Congressos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9,78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7,29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93357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Grupos de discussão/comunidades no WhatsApp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6,31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7,27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482816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portais médicos independentes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7,06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6,44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83168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E-mail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6,02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6,24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328250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Canais Youtube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6,58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6,2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342181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Mensagens informativas WhatsApp com interação.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6,76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6,18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332610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Webinars de laboratório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7,5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6,14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397245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Instagram de influenciadores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5,67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5,14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358726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Instagram de laboratórios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5,18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4,87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044125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Portais de laboratório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6,03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4,79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627505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Facebook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3,57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4,45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83221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Visita por vídeo (Teams, zoom ou similar) de representante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5,57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4,05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62534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LinkedIn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5,58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3,68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421738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Visita por telefone de representante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>
                          <a:effectLst/>
                        </a:rPr>
                        <a:t>3,97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dirty="0">
                          <a:effectLst/>
                        </a:rPr>
                        <a:t>3,4</a:t>
                      </a:r>
                    </a:p>
                  </a:txBody>
                  <a:tcPr marL="18232" marR="18232" marT="12155" marB="1215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582691"/>
                  </a:ext>
                </a:extLst>
              </a:tr>
            </a:tbl>
          </a:graphicData>
        </a:graphic>
      </p:graphicFrame>
      <p:pic>
        <p:nvPicPr>
          <p:cNvPr id="3" name="Google Shape;164;p1">
            <a:extLst>
              <a:ext uri="{FF2B5EF4-FFF2-40B4-BE49-F238E27FC236}">
                <a16:creationId xmlns:a16="http://schemas.microsoft.com/office/drawing/2014/main" id="{9F20911C-D8FD-FEC3-BDAE-C65116C4975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34B6EF2-6D66-278E-8F5F-66D05AB8D704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03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412" y="1039295"/>
            <a:ext cx="11687175" cy="1093411"/>
          </a:xfrm>
        </p:spPr>
        <p:txBody>
          <a:bodyPr>
            <a:normAutofit/>
          </a:bodyPr>
          <a:lstStyle/>
          <a:p>
            <a:pPr algn="just"/>
            <a:r>
              <a:rPr lang="pt-BR" sz="1800" b="0" i="0" dirty="0">
                <a:solidFill>
                  <a:schemeClr val="accent4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Google Sans"/>
              </a:rPr>
              <a:t>Considerando os canais de comunicação que você utiliza para se atualizar gostaríamos que desse uma nota de 0 a 10 para cada um desses canais, em termos de: Utilidade/qualidade do canal: ou seja se o canal traz informação relevante e confiável</a:t>
            </a:r>
            <a:r>
              <a:rPr lang="pt-BR" sz="1800" dirty="0">
                <a:solidFill>
                  <a:schemeClr val="accent4">
                    <a:lumMod val="50000"/>
                  </a:schemeClr>
                </a:solidFill>
                <a:highlight>
                  <a:srgbClr val="FFFFFF"/>
                </a:highlight>
                <a:latin typeface="Google Sans"/>
              </a:rPr>
              <a:t>;</a:t>
            </a:r>
            <a:r>
              <a:rPr lang="pt-BR" sz="1800" b="0" i="0" dirty="0">
                <a:solidFill>
                  <a:schemeClr val="accent4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Google Sans"/>
              </a:rPr>
              <a:t> Frequência de uso: Ou seja, com que frequência você interage com nesse canal. Note que você pode ter um canal muito útil más de baixa frequência de uso devido à dificuldade de acesso, ou vice versa.</a:t>
            </a:r>
            <a:endParaRPr lang="pt-BR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297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9911DFC-0E3D-CC05-13AC-ADF14FB49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0653"/>
            <a:ext cx="12135775" cy="214427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084773B-8C25-DCC8-2FB1-E8A5B15373D9}"/>
              </a:ext>
            </a:extLst>
          </p:cNvPr>
          <p:cNvSpPr txBox="1">
            <a:spLocks/>
          </p:cNvSpPr>
          <p:nvPr/>
        </p:nvSpPr>
        <p:spPr>
          <a:xfrm>
            <a:off x="1523999" y="552419"/>
            <a:ext cx="9144000" cy="8623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700" dirty="0">
                <a:solidFill>
                  <a:srgbClr val="0070C0"/>
                </a:solidFill>
              </a:rPr>
              <a:t>Utilidade e frequência de uso de diferentes canais para se atualizar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8ACD5EE-52F0-4F7C-B75E-88F3D2BFF126}"/>
              </a:ext>
            </a:extLst>
          </p:cNvPr>
          <p:cNvSpPr txBox="1"/>
          <p:nvPr/>
        </p:nvSpPr>
        <p:spPr>
          <a:xfrm>
            <a:off x="10538085" y="2944414"/>
            <a:ext cx="1349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rgbClr val="002060"/>
                </a:solidFill>
              </a:rPr>
              <a:t>Grupos WhatsApp/ Comunidades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FF0AE9D-587D-8F1B-1AFB-6C20F17D803C}"/>
              </a:ext>
            </a:extLst>
          </p:cNvPr>
          <p:cNvSpPr txBox="1"/>
          <p:nvPr/>
        </p:nvSpPr>
        <p:spPr>
          <a:xfrm>
            <a:off x="7600013" y="3001821"/>
            <a:ext cx="1514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rgbClr val="002060"/>
                </a:solidFill>
              </a:rPr>
              <a:t>Mensagens WhatsApp com interação</a:t>
            </a:r>
          </a:p>
        </p:txBody>
      </p:sp>
      <p:pic>
        <p:nvPicPr>
          <p:cNvPr id="2" name="Google Shape;164;p1">
            <a:extLst>
              <a:ext uri="{FF2B5EF4-FFF2-40B4-BE49-F238E27FC236}">
                <a16:creationId xmlns:a16="http://schemas.microsoft.com/office/drawing/2014/main" id="{FB9346EE-3D5B-5103-C724-C90D44AE3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F7B7756-A840-01CA-29F0-873531E1FE38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03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5D21297-0130-E336-5F24-1B77A7D93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64" y="3567498"/>
            <a:ext cx="11615736" cy="188631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03867F4-584F-9988-A03F-1B9573479DD4}"/>
              </a:ext>
            </a:extLst>
          </p:cNvPr>
          <p:cNvSpPr txBox="1"/>
          <p:nvPr/>
        </p:nvSpPr>
        <p:spPr>
          <a:xfrm>
            <a:off x="3447738" y="3036746"/>
            <a:ext cx="1144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Visita presencial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5D61B80-EC06-BEFB-80CD-C1C86308D749}"/>
              </a:ext>
            </a:extLst>
          </p:cNvPr>
          <p:cNvSpPr txBox="1"/>
          <p:nvPr/>
        </p:nvSpPr>
        <p:spPr>
          <a:xfrm>
            <a:off x="4923637" y="3129078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Webinar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EBF247-6CDF-3D55-131B-5FC90D8AAE54}"/>
              </a:ext>
            </a:extLst>
          </p:cNvPr>
          <p:cNvSpPr txBox="1"/>
          <p:nvPr/>
        </p:nvSpPr>
        <p:spPr>
          <a:xfrm>
            <a:off x="9549969" y="5245896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 mail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0B6B82A-8934-244F-FFBB-4E4A3C1B8689}"/>
              </a:ext>
            </a:extLst>
          </p:cNvPr>
          <p:cNvSpPr txBox="1"/>
          <p:nvPr/>
        </p:nvSpPr>
        <p:spPr>
          <a:xfrm>
            <a:off x="2625575" y="5271848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Visita telefone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627C619-F641-4EF7-1F81-ED0D83B05D02}"/>
              </a:ext>
            </a:extLst>
          </p:cNvPr>
          <p:cNvSpPr txBox="1"/>
          <p:nvPr/>
        </p:nvSpPr>
        <p:spPr>
          <a:xfrm>
            <a:off x="6351552" y="3152001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Portal médico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9BFF621-82A4-4FB9-E54E-369A68E4CFCD}"/>
              </a:ext>
            </a:extLst>
          </p:cNvPr>
          <p:cNvSpPr txBox="1"/>
          <p:nvPr/>
        </p:nvSpPr>
        <p:spPr>
          <a:xfrm>
            <a:off x="5212300" y="5266052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Visita </a:t>
            </a:r>
            <a:r>
              <a:rPr lang="pt-BR" sz="1200" dirty="0" err="1"/>
              <a:t>video</a:t>
            </a:r>
            <a:endParaRPr lang="pt-BR" sz="1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4CD82DB-20EC-B066-8DAE-1CB372F23633}"/>
              </a:ext>
            </a:extLst>
          </p:cNvPr>
          <p:cNvSpPr txBox="1"/>
          <p:nvPr/>
        </p:nvSpPr>
        <p:spPr>
          <a:xfrm>
            <a:off x="10941414" y="5257706"/>
            <a:ext cx="114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Portal lab.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8C38E76-BB8D-498D-BA48-7B0F35475092}"/>
              </a:ext>
            </a:extLst>
          </p:cNvPr>
          <p:cNvSpPr txBox="1"/>
          <p:nvPr/>
        </p:nvSpPr>
        <p:spPr>
          <a:xfrm>
            <a:off x="1" y="5657671"/>
            <a:ext cx="12192000" cy="1200329"/>
          </a:xfrm>
          <a:prstGeom prst="rect">
            <a:avLst/>
          </a:prstGeom>
          <a:solidFill>
            <a:srgbClr val="FF7900"/>
          </a:solidFill>
        </p:spPr>
        <p:txBody>
          <a:bodyPr wrap="square" rtlCol="0">
            <a:spAutoFit/>
          </a:bodyPr>
          <a:lstStyle/>
          <a:p>
            <a:r>
              <a:rPr lang="pt-BR" sz="2400" dirty="0"/>
              <a:t>Em termos de utilidade percebida, Mensagens </a:t>
            </a:r>
            <a:r>
              <a:rPr lang="pt-BR" sz="2400" dirty="0" err="1"/>
              <a:t>whatsapp</a:t>
            </a:r>
            <a:r>
              <a:rPr lang="pt-BR" sz="2400" dirty="0"/>
              <a:t> está ligeiramente abaixo de visita presencial e Webinars, empata com portal médico, e ganha de portal lab., e-mail, visita por vídeo e telefone</a:t>
            </a:r>
          </a:p>
        </p:txBody>
      </p:sp>
    </p:spTree>
    <p:extLst>
      <p:ext uri="{BB962C8B-B14F-4D97-AF65-F5344CB8AC3E}">
        <p14:creationId xmlns:p14="http://schemas.microsoft.com/office/powerpoint/2010/main" val="1803309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411" y="1101916"/>
            <a:ext cx="11687175" cy="689711"/>
          </a:xfrm>
        </p:spPr>
        <p:txBody>
          <a:bodyPr>
            <a:normAutofit/>
          </a:bodyPr>
          <a:lstStyle/>
          <a:p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Pensando no futuro próximo, marque as redes sociais você irá utilizar para se manter informado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BFE888E-4E95-4DBB-52A7-31D0E8CF86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372631"/>
              </p:ext>
            </p:extLst>
          </p:nvPr>
        </p:nvGraphicFramePr>
        <p:xfrm>
          <a:off x="414336" y="1506658"/>
          <a:ext cx="11363324" cy="4224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Google Shape;164;p1">
            <a:extLst>
              <a:ext uri="{FF2B5EF4-FFF2-40B4-BE49-F238E27FC236}">
                <a16:creationId xmlns:a16="http://schemas.microsoft.com/office/drawing/2014/main" id="{6E1A08AF-1F6C-0432-6B41-B88D0FE6C4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10889FB1-8B73-746D-24D4-A2ADF54B86BB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04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A97CBBF-1483-2C9C-CBBD-507E395A8987}"/>
              </a:ext>
            </a:extLst>
          </p:cNvPr>
          <p:cNvSpPr/>
          <p:nvPr/>
        </p:nvSpPr>
        <p:spPr>
          <a:xfrm>
            <a:off x="0" y="5756084"/>
            <a:ext cx="12192000" cy="1101916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Conclusão: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Podemos notar que a grande tendência futura é o aumento de importância do WhatsApp, seguido pelo YT, e os demais canais se tornarem irrelevantes. Este resultado é idêntico ao obtido pela Ipsos na pesquisa global.</a:t>
            </a:r>
          </a:p>
        </p:txBody>
      </p:sp>
    </p:spTree>
    <p:extLst>
      <p:ext uri="{BB962C8B-B14F-4D97-AF65-F5344CB8AC3E}">
        <p14:creationId xmlns:p14="http://schemas.microsoft.com/office/powerpoint/2010/main" val="51485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406" y="1149462"/>
            <a:ext cx="11687175" cy="1133454"/>
          </a:xfrm>
        </p:spPr>
        <p:txBody>
          <a:bodyPr>
            <a:normAutofit/>
          </a:bodyPr>
          <a:lstStyle/>
          <a:p>
            <a:r>
              <a:rPr lang="pt-BR" sz="2000" dirty="0">
                <a:solidFill>
                  <a:schemeClr val="accent4">
                    <a:lumMod val="50000"/>
                  </a:schemeClr>
                </a:solidFill>
              </a:rPr>
              <a:t>Pensando especificamente na visitação de laboratórios, de uma nota de 0 a 10 para os diferentes tipos de contato onde 0 significa que você não quer esse tipo de contato e 10 significa que é o contato que você mais gosta.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AE6E475-15A5-8253-F646-CADBC58C8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78" y="2149135"/>
            <a:ext cx="11523032" cy="4024401"/>
          </a:xfrm>
          <a:prstGeom prst="rect">
            <a:avLst/>
          </a:prstGeom>
        </p:spPr>
      </p:pic>
      <p:pic>
        <p:nvPicPr>
          <p:cNvPr id="7" name="Google Shape;164;p1">
            <a:extLst>
              <a:ext uri="{FF2B5EF4-FFF2-40B4-BE49-F238E27FC236}">
                <a16:creationId xmlns:a16="http://schemas.microsoft.com/office/drawing/2014/main" id="{EB7BC0B0-282D-6D90-9CBA-EA6C32A9F1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081AEF3-BD5C-90A8-59D8-143327D755DE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05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1620674-A08C-693C-DE8F-7333C6B7B1BB}"/>
              </a:ext>
            </a:extLst>
          </p:cNvPr>
          <p:cNvSpPr/>
          <p:nvPr/>
        </p:nvSpPr>
        <p:spPr>
          <a:xfrm>
            <a:off x="0" y="5756084"/>
            <a:ext cx="12192000" cy="1101916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Visita presencial aparece em primeiro , seguido de perto por Mensagens WhatsApp, que já </a:t>
            </a:r>
            <a:r>
              <a:rPr lang="pt-BR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alternativa ao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 presencial.</a:t>
            </a:r>
          </a:p>
        </p:txBody>
      </p:sp>
    </p:spTree>
    <p:extLst>
      <p:ext uri="{BB962C8B-B14F-4D97-AF65-F5344CB8AC3E}">
        <p14:creationId xmlns:p14="http://schemas.microsoft.com/office/powerpoint/2010/main" val="949964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3A563D0-9969-55F9-1681-9A88BF608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406" y="1224373"/>
            <a:ext cx="11687175" cy="68971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accent4">
                    <a:lumMod val="50000"/>
                  </a:schemeClr>
                </a:solidFill>
              </a:rPr>
              <a:t>Marque as opções com as quais concorda com relação à inteligência artificial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735F8B-8706-6303-72F0-FF164A8E3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86" y="1783675"/>
            <a:ext cx="11571017" cy="3708400"/>
          </a:xfrm>
          <a:prstGeom prst="rect">
            <a:avLst/>
          </a:prstGeom>
        </p:spPr>
      </p:pic>
      <p:pic>
        <p:nvPicPr>
          <p:cNvPr id="8" name="Google Shape;164;p1">
            <a:extLst>
              <a:ext uri="{FF2B5EF4-FFF2-40B4-BE49-F238E27FC236}">
                <a16:creationId xmlns:a16="http://schemas.microsoft.com/office/drawing/2014/main" id="{A62D9CBA-A2E9-36C9-16CA-DB586BE6C8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60" b="29259"/>
          <a:stretch/>
        </p:blipFill>
        <p:spPr>
          <a:xfrm>
            <a:off x="10086975" y="98640"/>
            <a:ext cx="2105025" cy="87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53FBE09-8BA3-CB31-3D3B-92D7C2D73678}"/>
              </a:ext>
            </a:extLst>
          </p:cNvPr>
          <p:cNvSpPr/>
          <p:nvPr/>
        </p:nvSpPr>
        <p:spPr>
          <a:xfrm>
            <a:off x="337625" y="148662"/>
            <a:ext cx="9749350" cy="763731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 06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FD2E4C8-7B07-02CD-CF7D-E3E9D4D02409}"/>
              </a:ext>
            </a:extLst>
          </p:cNvPr>
          <p:cNvSpPr/>
          <p:nvPr/>
        </p:nvSpPr>
        <p:spPr>
          <a:xfrm>
            <a:off x="0" y="5756084"/>
            <a:ext cx="12192000" cy="1101916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Parece haver uma grande oportunidade de engajamento médico com IA, pois 96% dos médicos entendem que a IA é uma ferramenta importante para a evolução da medicina e seu sucesso profissional, porém apenas 2,5% respondem já usar.</a:t>
            </a:r>
          </a:p>
        </p:txBody>
      </p:sp>
    </p:spTree>
    <p:extLst>
      <p:ext uri="{BB962C8B-B14F-4D97-AF65-F5344CB8AC3E}">
        <p14:creationId xmlns:p14="http://schemas.microsoft.com/office/powerpoint/2010/main" val="3037270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90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-3400346" y="-736600"/>
            <a:ext cx="8429546" cy="8331200"/>
          </a:xfrm>
          <a:prstGeom prst="ellipse">
            <a:avLst/>
          </a:prstGeom>
          <a:solidFill>
            <a:srgbClr val="0065D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65D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1308631" y="2195422"/>
            <a:ext cx="301662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 que 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DrHub</a:t>
            </a:r>
            <a:r>
              <a:rPr kumimoji="0" lang="pt-BR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5086350" y="423484"/>
            <a:ext cx="705802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Somos a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primeira e única plataforma de comunicação digital </a:t>
            </a:r>
            <a:r>
              <a:rPr kumimoji="0" lang="pt-BR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multilab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com API oficial WhatsApp que conecta médicos e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farmacêuticos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com indústrias farmacêuticas e empresas de dispositivos médicos.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cs typeface="Arial"/>
              <a:sym typeface="Montserra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Engajamento digital superior 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a qualquer outro canal.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Agora turbinado com IA GPT4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Do jeito que o médico quer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: informação e serviços </a:t>
            </a:r>
            <a:r>
              <a:rPr kumimoji="0" lang="pt-BR" sz="24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on</a:t>
            </a:r>
            <a:r>
              <a:rPr kumimoji="0" lang="pt-BR" sz="2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 </a:t>
            </a:r>
            <a:r>
              <a:rPr kumimoji="0" lang="pt-BR" sz="24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demand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cs typeface="Arial"/>
                <a:sym typeface="Montserrat"/>
              </a:rPr>
              <a:t>, quando ele quer e precisa, na ferramenta que ele prefere.</a:t>
            </a:r>
          </a:p>
        </p:txBody>
      </p:sp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E5FE096E-32D7-40CD-C06F-58EA3EE02F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534940" y="4118652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8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/>
          <p:nvPr/>
        </p:nvSpPr>
        <p:spPr>
          <a:xfrm>
            <a:off x="7891186" y="607035"/>
            <a:ext cx="3893456" cy="6043997"/>
          </a:xfrm>
          <a:prstGeom prst="roundRect">
            <a:avLst>
              <a:gd name="adj" fmla="val 16667"/>
            </a:avLst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449943" y="607035"/>
            <a:ext cx="3893457" cy="6043997"/>
          </a:xfrm>
          <a:prstGeom prst="roundRect">
            <a:avLst>
              <a:gd name="adj" fmla="val 16667"/>
            </a:avLst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4865" y="1354206"/>
            <a:ext cx="1059275" cy="1209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8" name="Google Shape;17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8365" y="2243212"/>
            <a:ext cx="1059275" cy="1209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4865" y="3513208"/>
            <a:ext cx="1059275" cy="1209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0" name="Google Shape;18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8365" y="4462725"/>
            <a:ext cx="1059275" cy="1209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1" name="Google Shape;18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56963" y="1320563"/>
            <a:ext cx="1499877" cy="1670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oogle Shape;18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7086" y="2359852"/>
            <a:ext cx="1499877" cy="1670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56963" y="3309369"/>
            <a:ext cx="1499877" cy="1670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7086" y="4462725"/>
            <a:ext cx="1499877" cy="1670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6" name="Google Shape;186;p10"/>
          <p:cNvSpPr/>
          <p:nvPr/>
        </p:nvSpPr>
        <p:spPr>
          <a:xfrm>
            <a:off x="4423699" y="2243212"/>
            <a:ext cx="3348952" cy="2862352"/>
          </a:xfrm>
          <a:prstGeom prst="bracePair">
            <a:avLst/>
          </a:prstGeom>
          <a:noFill/>
          <a:ln w="9525" cap="flat" cmpd="sng">
            <a:solidFill>
              <a:srgbClr val="0065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132346" y="206967"/>
            <a:ext cx="454536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1600"/>
              <a:buNone/>
              <a:defRPr sz="1600" b="1">
                <a:solidFill>
                  <a:srgbClr val="0065D0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Montserrat"/>
                <a:sym typeface="Arial"/>
              </a:rPr>
              <a:t>Empresas Healthcare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65D0"/>
              </a:solidFill>
              <a:effectLst/>
              <a:uLnTx/>
              <a:uFillTx/>
              <a:latin typeface="Montserrat"/>
              <a:sym typeface="Arial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7589346" y="206967"/>
            <a:ext cx="454536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Profissionais da Saúde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C017782E-F8E3-264A-BDB0-BC0A8D65DE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4677713" y="3025301"/>
            <a:ext cx="2863402" cy="13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6;p10">
            <a:extLst>
              <a:ext uri="{FF2B5EF4-FFF2-40B4-BE49-F238E27FC236}">
                <a16:creationId xmlns:a16="http://schemas.microsoft.com/office/drawing/2014/main" id="{D92F7DD0-D165-25E2-B19C-0D880EE31818}"/>
              </a:ext>
            </a:extLst>
          </p:cNvPr>
          <p:cNvSpPr/>
          <p:nvPr/>
        </p:nvSpPr>
        <p:spPr>
          <a:xfrm>
            <a:off x="7659971" y="57900"/>
            <a:ext cx="3392779" cy="6755130"/>
          </a:xfrm>
          <a:prstGeom prst="roundRect">
            <a:avLst>
              <a:gd name="adj" fmla="val 16667"/>
            </a:avLst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CC8634A-454D-913F-3989-E74FD66F30F1}"/>
              </a:ext>
            </a:extLst>
          </p:cNvPr>
          <p:cNvSpPr/>
          <p:nvPr/>
        </p:nvSpPr>
        <p:spPr>
          <a:xfrm>
            <a:off x="1139250" y="1372984"/>
            <a:ext cx="4716379" cy="914400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+420 </a:t>
            </a: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mil </a:t>
            </a:r>
            <a:r>
              <a:rPr kumimoji="0" lang="pt-B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CRMs</a:t>
            </a:r>
            <a:endParaRPr kumimoji="0" lang="pt-BR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EDE3E4F-01F0-CA7D-113F-27C11AE3713B}"/>
              </a:ext>
            </a:extLst>
          </p:cNvPr>
          <p:cNvSpPr/>
          <p:nvPr/>
        </p:nvSpPr>
        <p:spPr>
          <a:xfrm>
            <a:off x="1139250" y="2526188"/>
            <a:ext cx="4716379" cy="603354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Diversas especialidades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1C9AFC9-B04A-F46B-1C8A-8547682089DE}"/>
              </a:ext>
            </a:extLst>
          </p:cNvPr>
          <p:cNvSpPr/>
          <p:nvPr/>
        </p:nvSpPr>
        <p:spPr>
          <a:xfrm>
            <a:off x="1139250" y="4228190"/>
            <a:ext cx="4716379" cy="603354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Dados já validados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6198746-EB42-3514-3EE1-CF179ABF2F58}"/>
              </a:ext>
            </a:extLst>
          </p:cNvPr>
          <p:cNvSpPr/>
          <p:nvPr/>
        </p:nvSpPr>
        <p:spPr>
          <a:xfrm>
            <a:off x="1139250" y="3377189"/>
            <a:ext cx="4716379" cy="603354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Abrangência nacional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F3D8FB0-74C6-553F-D176-AD278DF9F0EA}"/>
              </a:ext>
            </a:extLst>
          </p:cNvPr>
          <p:cNvSpPr/>
          <p:nvPr/>
        </p:nvSpPr>
        <p:spPr>
          <a:xfrm>
            <a:off x="1139250" y="5930190"/>
            <a:ext cx="4716379" cy="603354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De acordo com LGPD</a:t>
            </a: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4F28AF27-5E8B-AC81-BCC7-BBEBF9007D22}"/>
              </a:ext>
            </a:extLst>
          </p:cNvPr>
          <p:cNvGraphicFramePr>
            <a:graphicFrameLocks noGrp="1"/>
          </p:cNvGraphicFramePr>
          <p:nvPr/>
        </p:nvGraphicFramePr>
        <p:xfrm>
          <a:off x="7837357" y="84191"/>
          <a:ext cx="3432749" cy="67551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55560">
                  <a:extLst>
                    <a:ext uri="{9D8B030D-6E8A-4147-A177-3AD203B41FA5}">
                      <a16:colId xmlns:a16="http://schemas.microsoft.com/office/drawing/2014/main" val="4260510118"/>
                    </a:ext>
                  </a:extLst>
                </a:gridCol>
                <a:gridCol w="2477189">
                  <a:extLst>
                    <a:ext uri="{9D8B030D-6E8A-4147-A177-3AD203B41FA5}">
                      <a16:colId xmlns:a16="http://schemas.microsoft.com/office/drawing/2014/main" val="2416158601"/>
                    </a:ext>
                  </a:extLst>
                </a:gridCol>
              </a:tblGrid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21.350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Cardiologia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5879204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4.006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Cirurgia Plástica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5615861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179.071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Clinica Geral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3571730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12.131 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Dermatologia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127046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8.309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Endocrinologia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2372404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10.487 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Gastroenterologia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9683382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4.399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Geriatria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6969656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24.781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Ginecologia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8346274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9.242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Neurologia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2911011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16.056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Oftalmologia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1205945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5.191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Oncologia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4050960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18.243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Ortopedia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9516081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5.639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Otorrinolaringologia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5175622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49.215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Pediatria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9666181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3.996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Pneumologia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2435068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14.192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Psiquiatria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8072321"/>
                  </a:ext>
                </a:extLst>
              </a:tr>
              <a:tr h="2579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4.696 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Urologia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8156367"/>
                  </a:ext>
                </a:extLst>
              </a:tr>
              <a:tr h="10425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t-BR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0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Entre outras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8906637"/>
                  </a:ext>
                </a:extLst>
              </a:tr>
            </a:tbl>
          </a:graphicData>
        </a:graphic>
      </p:graphicFrame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C0230C1-8627-4F95-8B73-39D9837C7A59}"/>
              </a:ext>
            </a:extLst>
          </p:cNvPr>
          <p:cNvSpPr/>
          <p:nvPr/>
        </p:nvSpPr>
        <p:spPr>
          <a:xfrm>
            <a:off x="1139250" y="5079191"/>
            <a:ext cx="4716379" cy="603354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Já com aceite e </a:t>
            </a:r>
            <a:r>
              <a:rPr kumimoji="0" lang="pt-BR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opt-in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E506681E-7408-D53A-2859-9A4324E2C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2508011" y="324456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0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3" grpId="0" animBg="1"/>
      <p:bldP spid="6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CC8634A-454D-913F-3989-E74FD66F30F1}"/>
              </a:ext>
            </a:extLst>
          </p:cNvPr>
          <p:cNvSpPr/>
          <p:nvPr/>
        </p:nvSpPr>
        <p:spPr>
          <a:xfrm>
            <a:off x="337625" y="148662"/>
            <a:ext cx="11544626" cy="1155082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Maior </a:t>
            </a:r>
            <a:r>
              <a:rPr kumimoji="0" lang="pt-BR" sz="36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share</a:t>
            </a:r>
            <a:r>
              <a:rPr kumimoji="0" lang="pt-BR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pt-BR" sz="36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of</a:t>
            </a:r>
            <a:r>
              <a:rPr kumimoji="0" lang="pt-BR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 voice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, proximidade,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receitas e vendas.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3885CA4-4AFA-80A3-8D3B-48E4C4487FE6}"/>
              </a:ext>
            </a:extLst>
          </p:cNvPr>
          <p:cNvSpPr/>
          <p:nvPr/>
        </p:nvSpPr>
        <p:spPr>
          <a:xfrm>
            <a:off x="581292" y="1420141"/>
            <a:ext cx="5262600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Cobertura médicos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NÃO visitados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96E09DA-45C5-8B38-D9AD-50412E6C1BC6}"/>
              </a:ext>
            </a:extLst>
          </p:cNvPr>
          <p:cNvSpPr/>
          <p:nvPr/>
        </p:nvSpPr>
        <p:spPr>
          <a:xfrm>
            <a:off x="6484785" y="1420141"/>
            <a:ext cx="5262600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Aumento frequência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nos médicos já visitados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49B6DCD-61A4-592C-4AFC-89D85A2B193E}"/>
              </a:ext>
            </a:extLst>
          </p:cNvPr>
          <p:cNvSpPr/>
          <p:nvPr/>
        </p:nvSpPr>
        <p:spPr>
          <a:xfrm>
            <a:off x="581292" y="2653415"/>
            <a:ext cx="2494623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Especialidades já visitadas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1E4C99B-3742-6934-1288-FD8C8E98AAF7}"/>
              </a:ext>
            </a:extLst>
          </p:cNvPr>
          <p:cNvSpPr/>
          <p:nvPr/>
        </p:nvSpPr>
        <p:spPr>
          <a:xfrm>
            <a:off x="3349269" y="2653415"/>
            <a:ext cx="2494623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Novas especialidades</a:t>
            </a:r>
          </a:p>
        </p:txBody>
      </p:sp>
      <p:pic>
        <p:nvPicPr>
          <p:cNvPr id="15" name="Google Shape;256;p17">
            <a:extLst>
              <a:ext uri="{FF2B5EF4-FFF2-40B4-BE49-F238E27FC236}">
                <a16:creationId xmlns:a16="http://schemas.microsoft.com/office/drawing/2014/main" id="{13F12820-2772-1111-5411-69ABD95D3231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5754" r="11579" b="13766"/>
          <a:stretch/>
        </p:blipFill>
        <p:spPr>
          <a:xfrm>
            <a:off x="3701409" y="3945487"/>
            <a:ext cx="4284966" cy="286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21417E6-2E18-CC23-0337-C245D8BE589B}"/>
              </a:ext>
            </a:extLst>
          </p:cNvPr>
          <p:cNvSpPr txBox="1"/>
          <p:nvPr/>
        </p:nvSpPr>
        <p:spPr>
          <a:xfrm>
            <a:off x="337626" y="5879551"/>
            <a:ext cx="4466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Possibilidade de cruzamento com a base do cliente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7327747-210C-925E-3162-4E851F10F8D4}"/>
              </a:ext>
            </a:extLst>
          </p:cNvPr>
          <p:cNvSpPr/>
          <p:nvPr/>
        </p:nvSpPr>
        <p:spPr>
          <a:xfrm>
            <a:off x="6484785" y="2653415"/>
            <a:ext cx="2617012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Mensagens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ou conteúdos complementares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A791352-8FB9-7A1A-EAE7-F9C99E91071A}"/>
              </a:ext>
            </a:extLst>
          </p:cNvPr>
          <p:cNvSpPr/>
          <p:nvPr/>
        </p:nvSpPr>
        <p:spPr>
          <a:xfrm>
            <a:off x="9252762" y="2653415"/>
            <a:ext cx="2494623" cy="1101560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Maior proximidade e melhor serviço</a:t>
            </a:r>
          </a:p>
        </p:txBody>
      </p:sp>
      <p:sp>
        <p:nvSpPr>
          <p:cNvPr id="7" name="Seta: para a Esquerda 6">
            <a:extLst>
              <a:ext uri="{FF2B5EF4-FFF2-40B4-BE49-F238E27FC236}">
                <a16:creationId xmlns:a16="http://schemas.microsoft.com/office/drawing/2014/main" id="{2886AD27-BE29-3C98-B758-17A63D54FA81}"/>
              </a:ext>
            </a:extLst>
          </p:cNvPr>
          <p:cNvSpPr/>
          <p:nvPr/>
        </p:nvSpPr>
        <p:spPr>
          <a:xfrm rot="1523367">
            <a:off x="6795997" y="5353764"/>
            <a:ext cx="1093368" cy="37568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4AA2453-621D-956A-8669-6546C81047C6}"/>
              </a:ext>
            </a:extLst>
          </p:cNvPr>
          <p:cNvSpPr txBox="1"/>
          <p:nvPr/>
        </p:nvSpPr>
        <p:spPr>
          <a:xfrm>
            <a:off x="7651699" y="5437859"/>
            <a:ext cx="1363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médicos adicionais</a:t>
            </a:r>
          </a:p>
        </p:txBody>
      </p:sp>
      <p:pic>
        <p:nvPicPr>
          <p:cNvPr id="13" name="Imagem 12" descr="Logotipo, nome da empresa&#10;&#10;Descrição gerada automaticamente">
            <a:extLst>
              <a:ext uri="{FF2B5EF4-FFF2-40B4-BE49-F238E27FC236}">
                <a16:creationId xmlns:a16="http://schemas.microsoft.com/office/drawing/2014/main" id="{4BAA6190-3891-4FF9-D21D-D0D73E2B11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170940" y="5889395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5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3" grpId="0"/>
      <p:bldP spid="4" grpId="0" animBg="1"/>
      <p:bldP spid="6" grpId="0" animBg="1"/>
      <p:bldP spid="7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95;p19">
            <a:extLst>
              <a:ext uri="{FF2B5EF4-FFF2-40B4-BE49-F238E27FC236}">
                <a16:creationId xmlns:a16="http://schemas.microsoft.com/office/drawing/2014/main" id="{113BAE4E-D68A-4664-F91C-669B19A115C9}"/>
              </a:ext>
            </a:extLst>
          </p:cNvPr>
          <p:cNvSpPr txBox="1"/>
          <p:nvPr/>
        </p:nvSpPr>
        <p:spPr>
          <a:xfrm>
            <a:off x="58056" y="2781071"/>
            <a:ext cx="4629343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1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Taxa de abertura: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61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28% à 51%</a:t>
            </a:r>
          </a:p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1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Taxa de cliques: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61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9,98% à 12,3%</a:t>
            </a:r>
          </a:p>
        </p:txBody>
      </p:sp>
      <p:sp>
        <p:nvSpPr>
          <p:cNvPr id="4" name="Google Shape;295;p19">
            <a:extLst>
              <a:ext uri="{FF2B5EF4-FFF2-40B4-BE49-F238E27FC236}">
                <a16:creationId xmlns:a16="http://schemas.microsoft.com/office/drawing/2014/main" id="{00E25FF0-B12D-A62A-A5B5-D03125E1F38C}"/>
              </a:ext>
            </a:extLst>
          </p:cNvPr>
          <p:cNvSpPr txBox="1"/>
          <p:nvPr/>
        </p:nvSpPr>
        <p:spPr>
          <a:xfrm>
            <a:off x="29981" y="6397863"/>
            <a:ext cx="97286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100" b="0" i="1" u="none" strike="noStrike" kern="0" cap="none" spc="0" normalizeH="0" baseline="0" noProof="0" dirty="0">
                <a:ln>
                  <a:noFill/>
                </a:ln>
                <a:solidFill>
                  <a:srgbClr val="FF7E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As taxas variam de acordo com a mensagem e estratégia adotada. / </a:t>
            </a:r>
            <a:r>
              <a:rPr kumimoji="0" lang="pt-BR" sz="1100" b="0" i="1" u="none" strike="noStrike" kern="0" cap="none" spc="0" normalizeH="0" baseline="0" noProof="0" dirty="0">
                <a:ln>
                  <a:noFill/>
                </a:ln>
                <a:solidFill>
                  <a:srgbClr val="FF7E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Taxa média de abertura de e-mail do mercado é de 5% à 15%.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100" b="0" i="1" u="none" strike="noStrike" kern="0" cap="none" spc="0" normalizeH="0" baseline="0" noProof="0" dirty="0">
                <a:ln>
                  <a:noFill/>
                </a:ln>
                <a:solidFill>
                  <a:srgbClr val="FF7E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Cliques sobre e-mails abertos e interação sobre todos WhatsApp enviados. / Taxas de WhatsApp são as máximas conquistadas e a partir do 3º disparo.</a:t>
            </a: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FF7E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43D93A7-A129-B101-7542-743E4C100521}"/>
              </a:ext>
            </a:extLst>
          </p:cNvPr>
          <p:cNvSpPr/>
          <p:nvPr/>
        </p:nvSpPr>
        <p:spPr>
          <a:xfrm>
            <a:off x="129915" y="184499"/>
            <a:ext cx="11932170" cy="665955"/>
          </a:xfrm>
          <a:prstGeom prst="roundRect">
            <a:avLst/>
          </a:prstGeom>
          <a:solidFill>
            <a:srgbClr val="FF8A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Efetividade </a:t>
            </a:r>
            <a:r>
              <a:rPr kumimoji="0" lang="pt-BR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DrHub</a:t>
            </a:r>
            <a:endParaRPr kumimoji="0" lang="pt-BR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Gráfico 4" descr="E-mail com preenchimento sólido">
            <a:extLst>
              <a:ext uri="{FF2B5EF4-FFF2-40B4-BE49-F238E27FC236}">
                <a16:creationId xmlns:a16="http://schemas.microsoft.com/office/drawing/2014/main" id="{4EAF8F51-4D7F-2D87-4957-86DC63CA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0210" y="3009783"/>
            <a:ext cx="1364817" cy="13648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Google Shape;295;p19">
            <a:extLst>
              <a:ext uri="{FF2B5EF4-FFF2-40B4-BE49-F238E27FC236}">
                <a16:creationId xmlns:a16="http://schemas.microsoft.com/office/drawing/2014/main" id="{C0BDF14C-8A3C-8AA4-0E86-89D301A60A09}"/>
              </a:ext>
            </a:extLst>
          </p:cNvPr>
          <p:cNvSpPr txBox="1"/>
          <p:nvPr/>
        </p:nvSpPr>
        <p:spPr>
          <a:xfrm>
            <a:off x="7925749" y="2897186"/>
            <a:ext cx="377276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4CCA5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Taxa de abertura: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4CCA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89%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4CCA5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Taxa de interação: 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4CCA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37%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B1F9738-16FB-0BAA-CCC2-9AE4715DB1CC}"/>
              </a:ext>
            </a:extLst>
          </p:cNvPr>
          <p:cNvSpPr txBox="1"/>
          <p:nvPr/>
        </p:nvSpPr>
        <p:spPr>
          <a:xfrm>
            <a:off x="129914" y="1026766"/>
            <a:ext cx="119321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FF8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Expertise em marketing digital e experiência na gestão do funil de vendas</a:t>
            </a:r>
            <a:endParaRPr kumimoji="0" lang="en-CA" sz="2600" b="1" i="0" u="none" strike="noStrike" kern="0" cap="none" spc="0" normalizeH="0" baseline="0" noProof="0" dirty="0">
              <a:ln>
                <a:noFill/>
              </a:ln>
              <a:solidFill>
                <a:srgbClr val="FF8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D4404F9-2ACE-9368-FA6B-343171E3C3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508566" y="6045881"/>
            <a:ext cx="1641229" cy="760697"/>
          </a:xfrm>
          <a:prstGeom prst="rect">
            <a:avLst/>
          </a:prstGeom>
        </p:spPr>
      </p:pic>
      <p:pic>
        <p:nvPicPr>
          <p:cNvPr id="9" name="Picture 2" descr="Whatsapp Ícone – Icon - PNG Transparent - Image PNG">
            <a:extLst>
              <a:ext uri="{FF2B5EF4-FFF2-40B4-BE49-F238E27FC236}">
                <a16:creationId xmlns:a16="http://schemas.microsoft.com/office/drawing/2014/main" id="{D6FD569C-C6C6-6EF7-F556-4DBC492F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037" y="3003435"/>
            <a:ext cx="1364817" cy="13711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2E3B615-A662-C9CF-40BF-87B3C1661B5C}"/>
              </a:ext>
            </a:extLst>
          </p:cNvPr>
          <p:cNvSpPr/>
          <p:nvPr/>
        </p:nvSpPr>
        <p:spPr>
          <a:xfrm>
            <a:off x="129914" y="2131546"/>
            <a:ext cx="5966085" cy="665955"/>
          </a:xfrm>
          <a:prstGeom prst="roundRect">
            <a:avLst/>
          </a:prstGeom>
          <a:solidFill>
            <a:srgbClr val="0061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E-mail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9117A61-A3F9-5301-FE3D-93498F748FF2}"/>
              </a:ext>
            </a:extLst>
          </p:cNvPr>
          <p:cNvSpPr/>
          <p:nvPr/>
        </p:nvSpPr>
        <p:spPr>
          <a:xfrm>
            <a:off x="6125027" y="2133521"/>
            <a:ext cx="5966085" cy="665955"/>
          </a:xfrm>
          <a:prstGeom prst="roundRect">
            <a:avLst/>
          </a:prstGeom>
          <a:solidFill>
            <a:srgbClr val="4CCA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WhatsApp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C1F61B85-29EB-B69A-BBED-1A62EDC2187A}"/>
              </a:ext>
            </a:extLst>
          </p:cNvPr>
          <p:cNvCxnSpPr>
            <a:cxnSpLocks/>
          </p:cNvCxnSpPr>
          <p:nvPr/>
        </p:nvCxnSpPr>
        <p:spPr>
          <a:xfrm flipV="1">
            <a:off x="551543" y="3701142"/>
            <a:ext cx="4093028" cy="7256"/>
          </a:xfrm>
          <a:prstGeom prst="line">
            <a:avLst/>
          </a:prstGeom>
          <a:ln w="28575">
            <a:solidFill>
              <a:srgbClr val="0061A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6BCA7A95-591B-D294-2FB9-E3AC0614D089}"/>
              </a:ext>
            </a:extLst>
          </p:cNvPr>
          <p:cNvCxnSpPr>
            <a:cxnSpLocks/>
          </p:cNvCxnSpPr>
          <p:nvPr/>
        </p:nvCxnSpPr>
        <p:spPr>
          <a:xfrm>
            <a:off x="7837714" y="3708398"/>
            <a:ext cx="3149600" cy="0"/>
          </a:xfrm>
          <a:prstGeom prst="line">
            <a:avLst/>
          </a:prstGeom>
          <a:ln w="28575">
            <a:solidFill>
              <a:srgbClr val="4CCA5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95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6" grpId="0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B2B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43D93A7-A129-B101-7542-743E4C100521}"/>
              </a:ext>
            </a:extLst>
          </p:cNvPr>
          <p:cNvSpPr/>
          <p:nvPr/>
        </p:nvSpPr>
        <p:spPr>
          <a:xfrm>
            <a:off x="129915" y="114159"/>
            <a:ext cx="11932170" cy="672803"/>
          </a:xfrm>
          <a:prstGeom prst="roundRect">
            <a:avLst/>
          </a:prstGeom>
          <a:solidFill>
            <a:srgbClr val="4071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Resultados </a:t>
            </a:r>
            <a:r>
              <a:rPr kumimoji="0" lang="pt-BR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DrHub</a:t>
            </a: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 (caso real)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E87B4DD-31EC-8C09-56D9-013BDA752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056" y="1520349"/>
            <a:ext cx="8843890" cy="530633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B66CC84-623E-D9F4-C34E-900879741F15}"/>
              </a:ext>
            </a:extLst>
          </p:cNvPr>
          <p:cNvSpPr/>
          <p:nvPr/>
        </p:nvSpPr>
        <p:spPr>
          <a:xfrm>
            <a:off x="5463605" y="6162673"/>
            <a:ext cx="506437" cy="379827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295;p19">
            <a:extLst>
              <a:ext uri="{FF2B5EF4-FFF2-40B4-BE49-F238E27FC236}">
                <a16:creationId xmlns:a16="http://schemas.microsoft.com/office/drawing/2014/main" id="{40F539C5-8DA6-F8BF-6E00-388F2A69ACC7}"/>
              </a:ext>
            </a:extLst>
          </p:cNvPr>
          <p:cNvSpPr txBox="1"/>
          <p:nvPr/>
        </p:nvSpPr>
        <p:spPr>
          <a:xfrm>
            <a:off x="31439" y="6563602"/>
            <a:ext cx="118772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200" b="0" i="1" u="none" strike="noStrike" kern="0" cap="none" spc="0" normalizeH="0" baseline="0" noProof="0" dirty="0">
                <a:ln>
                  <a:noFill/>
                </a:ln>
                <a:solidFill>
                  <a:srgbClr val="F4823B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Outros médicos: Médicos nas mesmas regiões sem ação </a:t>
            </a:r>
            <a:r>
              <a:rPr kumimoji="0" lang="pt-BR" sz="1200" b="0" i="1" u="none" strike="noStrike" kern="0" cap="none" spc="0" normalizeH="0" baseline="0" noProof="0" dirty="0" err="1">
                <a:ln>
                  <a:noFill/>
                </a:ln>
                <a:solidFill>
                  <a:srgbClr val="F4823B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DrHub</a:t>
            </a:r>
            <a:r>
              <a:rPr kumimoji="0" lang="pt-BR" sz="1200" b="0" i="1" u="none" strike="noStrike" kern="0" cap="none" spc="0" normalizeH="0" baseline="0" noProof="0" dirty="0">
                <a:ln>
                  <a:noFill/>
                </a:ln>
                <a:solidFill>
                  <a:srgbClr val="F4823B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entre visitados e não visitados presencialmente pelo laboratório.</a:t>
            </a:r>
            <a:endParaRPr kumimoji="0" sz="1200" b="0" i="1" u="none" strike="noStrike" kern="0" cap="none" spc="0" normalizeH="0" baseline="0" noProof="0" dirty="0">
              <a:ln>
                <a:noFill/>
              </a:ln>
              <a:solidFill>
                <a:srgbClr val="F4823B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295;p19">
            <a:extLst>
              <a:ext uri="{FF2B5EF4-FFF2-40B4-BE49-F238E27FC236}">
                <a16:creationId xmlns:a16="http://schemas.microsoft.com/office/drawing/2014/main" id="{B010F2D2-A645-97EF-A156-05BB8E14EF1A}"/>
              </a:ext>
            </a:extLst>
          </p:cNvPr>
          <p:cNvSpPr txBox="1"/>
          <p:nvPr/>
        </p:nvSpPr>
        <p:spPr>
          <a:xfrm>
            <a:off x="129915" y="786962"/>
            <a:ext cx="1177873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Comparativo da evolução em prescrição </a:t>
            </a:r>
            <a:r>
              <a:rPr kumimoji="0" lang="pt-BR" sz="1800" b="1" i="1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market</a:t>
            </a:r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pt-BR" sz="1800" b="1" i="1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share</a:t>
            </a:r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73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entre o semestre anterior ao início do projeto </a:t>
            </a:r>
            <a:r>
              <a:rPr kumimoji="0" lang="pt-BR" sz="1800" b="1" i="1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DrHub</a:t>
            </a:r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e o semestre seguinte.</a:t>
            </a:r>
            <a:endParaRPr kumimoji="0" sz="1800" b="1" i="1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20000"/>
                  <a:lumOff val="8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E504688-86F3-05B1-18A7-74C8061A7FF7}"/>
              </a:ext>
            </a:extLst>
          </p:cNvPr>
          <p:cNvSpPr txBox="1"/>
          <p:nvPr/>
        </p:nvSpPr>
        <p:spPr>
          <a:xfrm>
            <a:off x="10728960" y="6580464"/>
            <a:ext cx="1448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000" b="0" i="1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Fonte: Close-Up.</a:t>
            </a: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C4698487-80F0-D481-7769-11A4AD1F34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5423748" y="6218946"/>
            <a:ext cx="819486" cy="379826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E6678B7-C9DA-E8B9-2669-3B28955B0E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2546252" y="2824063"/>
            <a:ext cx="1305172" cy="604937"/>
          </a:xfrm>
          <a:prstGeom prst="rect">
            <a:avLst/>
          </a:prstGeom>
        </p:spPr>
      </p:pic>
      <p:pic>
        <p:nvPicPr>
          <p:cNvPr id="12" name="Imagem 11" descr="Logotipo, nome da empresa&#10;&#10;Descrição gerada automaticamente">
            <a:extLst>
              <a:ext uri="{FF2B5EF4-FFF2-40B4-BE49-F238E27FC236}">
                <a16:creationId xmlns:a16="http://schemas.microsoft.com/office/drawing/2014/main" id="{B96CA0C1-6119-5EBD-0707-94F38C8127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6696220" y="2329402"/>
            <a:ext cx="1305173" cy="60493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D33908-BD7F-6F82-5158-4E1B8C400738}"/>
              </a:ext>
            </a:extLst>
          </p:cNvPr>
          <p:cNvSpPr txBox="1"/>
          <p:nvPr/>
        </p:nvSpPr>
        <p:spPr>
          <a:xfrm>
            <a:off x="2615699" y="5225555"/>
            <a:ext cx="158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Empresa 01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DDAA82-5080-524D-C90D-BCF8D08C3002}"/>
              </a:ext>
            </a:extLst>
          </p:cNvPr>
          <p:cNvSpPr txBox="1"/>
          <p:nvPr/>
        </p:nvSpPr>
        <p:spPr>
          <a:xfrm>
            <a:off x="6984499" y="5225555"/>
            <a:ext cx="158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Empresa 02</a:t>
            </a:r>
          </a:p>
        </p:txBody>
      </p:sp>
    </p:spTree>
    <p:extLst>
      <p:ext uri="{BB962C8B-B14F-4D97-AF65-F5344CB8AC3E}">
        <p14:creationId xmlns:p14="http://schemas.microsoft.com/office/powerpoint/2010/main" val="84336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4;p12">
            <a:extLst>
              <a:ext uri="{FF2B5EF4-FFF2-40B4-BE49-F238E27FC236}">
                <a16:creationId xmlns:a16="http://schemas.microsoft.com/office/drawing/2014/main" id="{424DDEE1-7481-9B1E-3477-3C0AC752E793}"/>
              </a:ext>
            </a:extLst>
          </p:cNvPr>
          <p:cNvSpPr txBox="1"/>
          <p:nvPr/>
        </p:nvSpPr>
        <p:spPr>
          <a:xfrm>
            <a:off x="149902" y="2533655"/>
            <a:ext cx="223912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Divulgação de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lançamentos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de produtos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33F541C-04F5-A5C5-9FEE-274DFE41A892}"/>
              </a:ext>
            </a:extLst>
          </p:cNvPr>
          <p:cNvSpPr/>
          <p:nvPr/>
        </p:nvSpPr>
        <p:spPr>
          <a:xfrm>
            <a:off x="149902" y="194872"/>
            <a:ext cx="11932170" cy="779489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Como a </a:t>
            </a:r>
            <a:r>
              <a:rPr kumimoji="0" lang="pt-BR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DrHub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 pode te ajudar?</a:t>
            </a:r>
          </a:p>
        </p:txBody>
      </p:sp>
      <p:sp>
        <p:nvSpPr>
          <p:cNvPr id="4" name="Google Shape;204;p12">
            <a:extLst>
              <a:ext uri="{FF2B5EF4-FFF2-40B4-BE49-F238E27FC236}">
                <a16:creationId xmlns:a16="http://schemas.microsoft.com/office/drawing/2014/main" id="{07B91741-C80B-4BFB-E1DE-6DB6550F69B6}"/>
              </a:ext>
            </a:extLst>
          </p:cNvPr>
          <p:cNvSpPr txBox="1"/>
          <p:nvPr/>
        </p:nvSpPr>
        <p:spPr>
          <a:xfrm>
            <a:off x="9608464" y="2533655"/>
            <a:ext cx="236582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Realizar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visita remota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pelo WhatsApp</a:t>
            </a:r>
          </a:p>
        </p:txBody>
      </p:sp>
      <p:sp>
        <p:nvSpPr>
          <p:cNvPr id="6" name="Google Shape;204;p12">
            <a:extLst>
              <a:ext uri="{FF2B5EF4-FFF2-40B4-BE49-F238E27FC236}">
                <a16:creationId xmlns:a16="http://schemas.microsoft.com/office/drawing/2014/main" id="{683FCB27-370B-6902-718B-AC2AE497AAA8}"/>
              </a:ext>
            </a:extLst>
          </p:cNvPr>
          <p:cNvSpPr txBox="1"/>
          <p:nvPr/>
        </p:nvSpPr>
        <p:spPr>
          <a:xfrm>
            <a:off x="2597100" y="2576659"/>
            <a:ext cx="433977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Comunicação Massiva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– promocional ou de marca –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para produtos maduros, serviços ou eventos</a:t>
            </a:r>
          </a:p>
        </p:txBody>
      </p:sp>
      <p:pic>
        <p:nvPicPr>
          <p:cNvPr id="9" name="Gráfico 8" descr="Foguete com preenchimento sólido">
            <a:extLst>
              <a:ext uri="{FF2B5EF4-FFF2-40B4-BE49-F238E27FC236}">
                <a16:creationId xmlns:a16="http://schemas.microsoft.com/office/drawing/2014/main" id="{E9C1EC73-66B2-01C0-9C4C-01026CBC2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397" y="154234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áfico 10" descr="Chat com preenchimento sólido">
            <a:extLst>
              <a:ext uri="{FF2B5EF4-FFF2-40B4-BE49-F238E27FC236}">
                <a16:creationId xmlns:a16="http://schemas.microsoft.com/office/drawing/2014/main" id="{5240E337-00EB-EEF5-7C3D-DBBF66D98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4219" y="1542342"/>
            <a:ext cx="1034317" cy="1034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áfico 12" descr="Marketing com preenchimento sólido">
            <a:extLst>
              <a:ext uri="{FF2B5EF4-FFF2-40B4-BE49-F238E27FC236}">
                <a16:creationId xmlns:a16="http://schemas.microsoft.com/office/drawing/2014/main" id="{A2EC3D54-6740-FF46-BA89-221D4F9FC0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9786" y="1527566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 descr="Tela de computador com fundo azul&#10;&#10;Descrição gerada automaticamente com confiança média">
            <a:extLst>
              <a:ext uri="{FF2B5EF4-FFF2-40B4-BE49-F238E27FC236}">
                <a16:creationId xmlns:a16="http://schemas.microsoft.com/office/drawing/2014/main" id="{7BA4446D-AA68-0C27-242A-3D826B2400B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5" r="76263"/>
          <a:stretch/>
        </p:blipFill>
        <p:spPr>
          <a:xfrm>
            <a:off x="0" y="5650381"/>
            <a:ext cx="1349115" cy="1247960"/>
          </a:xfrm>
          <a:prstGeom prst="rect">
            <a:avLst/>
          </a:prstGeom>
        </p:spPr>
      </p:pic>
      <p:sp>
        <p:nvSpPr>
          <p:cNvPr id="8" name="Google Shape;204;p12">
            <a:extLst>
              <a:ext uri="{FF2B5EF4-FFF2-40B4-BE49-F238E27FC236}">
                <a16:creationId xmlns:a16="http://schemas.microsoft.com/office/drawing/2014/main" id="{B0C9F919-87C4-59B0-E15B-AE20D2DEA52D}"/>
              </a:ext>
            </a:extLst>
          </p:cNvPr>
          <p:cNvSpPr txBox="1"/>
          <p:nvPr/>
        </p:nvSpPr>
        <p:spPr>
          <a:xfrm>
            <a:off x="7124494" y="2598277"/>
            <a:ext cx="210420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Fazer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pesquisa remunerada</a:t>
            </a:r>
          </a:p>
        </p:txBody>
      </p:sp>
      <p:pic>
        <p:nvPicPr>
          <p:cNvPr id="12" name="Gráfico 11" descr="Pesquisa com preenchimento sólido">
            <a:extLst>
              <a:ext uri="{FF2B5EF4-FFF2-40B4-BE49-F238E27FC236}">
                <a16:creationId xmlns:a16="http://schemas.microsoft.com/office/drawing/2014/main" id="{4625CBFE-F8D5-E156-0CFB-C77F2A656E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81739" y="154234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D89EA71C-69A3-3398-D510-B9F3A7655EF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170940" y="5889395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B0D4F403-800B-8A52-516E-0EAE0CDFFE21}"/>
              </a:ext>
            </a:extLst>
          </p:cNvPr>
          <p:cNvSpPr/>
          <p:nvPr/>
        </p:nvSpPr>
        <p:spPr>
          <a:xfrm>
            <a:off x="0" y="0"/>
            <a:ext cx="12192000" cy="1307126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Google Shape;295;p19">
            <a:extLst>
              <a:ext uri="{FF2B5EF4-FFF2-40B4-BE49-F238E27FC236}">
                <a16:creationId xmlns:a16="http://schemas.microsoft.com/office/drawing/2014/main" id="{113BAE4E-D68A-4664-F91C-669B19A115C9}"/>
              </a:ext>
            </a:extLst>
          </p:cNvPr>
          <p:cNvSpPr txBox="1"/>
          <p:nvPr/>
        </p:nvSpPr>
        <p:spPr>
          <a:xfrm>
            <a:off x="3777520" y="44973"/>
            <a:ext cx="8273272" cy="686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Envio </a:t>
            </a:r>
            <a:r>
              <a:rPr kumimoji="0" lang="pt-BR" sz="3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centralizado-automatizado</a:t>
            </a: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de mensagens e 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conteúdos aprovados</a:t>
            </a: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Disparo de comunicação massiva e customizada (nome do médico);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Permite filtro por especialidade ou região;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Médico recebe e responde no WhatsApp;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Resposta do médico por 01 consultor digital (cliente ou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DrHub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Ambiente controlado </a:t>
            </a:r>
            <a:r>
              <a:rPr kumimoji="0" lang="pt-B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DrHub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;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65D0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Conversas gravadas, reduzindo risco de </a:t>
            </a:r>
            <a:r>
              <a:rPr kumimoji="0" lang="pt-BR" sz="2000" b="1" i="1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compliance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, permitindo auditorias e assegurando alinhamento estratégico;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Possível incluir imagens, vídeos, PDF, botões e links;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65D0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Relatórios gerenciais e exportação das métricas com CRM;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Integração com o CRM do cliente;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De acordo com a LGPD;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cs typeface="Arial"/>
                <a:sym typeface="Montserrat"/>
              </a:rPr>
              <a:t>Custo-efetividade.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82186F9-7A76-3EA4-3F04-1A1729954210}"/>
              </a:ext>
            </a:extLst>
          </p:cNvPr>
          <p:cNvGrpSpPr/>
          <p:nvPr/>
        </p:nvGrpSpPr>
        <p:grpSpPr>
          <a:xfrm>
            <a:off x="141208" y="31507"/>
            <a:ext cx="3501402" cy="6772078"/>
            <a:chOff x="36278" y="31507"/>
            <a:chExt cx="3501402" cy="6772078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8D1C7807-6380-65C7-D5D1-0532F49C1F11}"/>
                </a:ext>
              </a:extLst>
            </p:cNvPr>
            <p:cNvSpPr/>
            <p:nvPr/>
          </p:nvSpPr>
          <p:spPr>
            <a:xfrm>
              <a:off x="209863" y="285575"/>
              <a:ext cx="3124404" cy="1259867"/>
            </a:xfrm>
            <a:prstGeom prst="round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5" name="Google Shape;79;p11">
              <a:extLst>
                <a:ext uri="{FF2B5EF4-FFF2-40B4-BE49-F238E27FC236}">
                  <a16:creationId xmlns:a16="http://schemas.microsoft.com/office/drawing/2014/main" id="{341281E5-9C7E-D3AB-7D1B-E72B71309E76}"/>
                </a:ext>
              </a:extLst>
            </p:cNvPr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34162" t="4299" r="34489" b="5763"/>
            <a:stretch/>
          </p:blipFill>
          <p:spPr>
            <a:xfrm>
              <a:off x="36278" y="31507"/>
              <a:ext cx="3501402" cy="67720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7C40EA18-7BCE-BA2D-A052-75E8662FA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662" y="284813"/>
              <a:ext cx="3004634" cy="6395355"/>
            </a:xfrm>
            <a:prstGeom prst="roundRect">
              <a:avLst/>
            </a:prstGeom>
          </p:spPr>
        </p:pic>
        <p:pic>
          <p:nvPicPr>
            <p:cNvPr id="7" name="Google Shape;79;p11">
              <a:extLst>
                <a:ext uri="{FF2B5EF4-FFF2-40B4-BE49-F238E27FC236}">
                  <a16:creationId xmlns:a16="http://schemas.microsoft.com/office/drawing/2014/main" id="{31BF8B46-D1CD-32E0-DB08-B0BCCF6CF4AC}"/>
                </a:ext>
              </a:extLst>
            </p:cNvPr>
            <p:cNvPicPr preferRelativeResize="0"/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34162" t="4299" r="34489" b="88554"/>
            <a:stretch/>
          </p:blipFill>
          <p:spPr>
            <a:xfrm>
              <a:off x="36278" y="31507"/>
              <a:ext cx="3501402" cy="5381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46CFA27B-C77C-C302-A1DF-91BD58BBBC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170940" y="5889395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5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E63AA52D-88A2-1D56-5E59-E9CE280C35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1203"/>
          <a:stretch/>
        </p:blipFill>
        <p:spPr>
          <a:xfrm>
            <a:off x="779490" y="2053653"/>
            <a:ext cx="10703934" cy="4744387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B0D4F403-800B-8A52-516E-0EAE0CDFFE21}"/>
              </a:ext>
            </a:extLst>
          </p:cNvPr>
          <p:cNvSpPr/>
          <p:nvPr/>
        </p:nvSpPr>
        <p:spPr>
          <a:xfrm>
            <a:off x="2263516" y="0"/>
            <a:ext cx="9928484" cy="1963712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Exemplo do uso de botões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para criar uma régua/árvore de comunicação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com médicos via </a:t>
            </a:r>
            <a:r>
              <a:rPr kumimoji="0" lang="pt-B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whatsapp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7896AC8-AC02-CA41-B608-BFFAE8A7B9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015"/>
          <a:stretch/>
        </p:blipFill>
        <p:spPr>
          <a:xfrm>
            <a:off x="104930" y="-1"/>
            <a:ext cx="2591653" cy="2758189"/>
          </a:xfrm>
          <a:prstGeom prst="rect">
            <a:avLst/>
          </a:prstGeom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C32F1F0F-DF63-3004-7694-82D94947A0E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0" y="6087821"/>
            <a:ext cx="1582057" cy="73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0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B0D4F403-800B-8A52-516E-0EAE0CDFFE21}"/>
              </a:ext>
            </a:extLst>
          </p:cNvPr>
          <p:cNvSpPr/>
          <p:nvPr/>
        </p:nvSpPr>
        <p:spPr>
          <a:xfrm>
            <a:off x="4751882" y="-1"/>
            <a:ext cx="7440118" cy="2803161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Exemplo do uso de botões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para criar uma régua/árvore de comunicação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com médicos via </a:t>
            </a:r>
            <a:r>
              <a:rPr kumimoji="0" lang="pt-B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whatsapp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7896AC8-AC02-CA41-B608-BFFAE8A7B9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015"/>
          <a:stretch/>
        </p:blipFill>
        <p:spPr>
          <a:xfrm>
            <a:off x="104930" y="-1"/>
            <a:ext cx="4887523" cy="5201588"/>
          </a:xfrm>
          <a:prstGeom prst="rect">
            <a:avLst/>
          </a:prstGeom>
        </p:spPr>
      </p:pic>
      <p:sp>
        <p:nvSpPr>
          <p:cNvPr id="2" name="Google Shape;295;p19">
            <a:extLst>
              <a:ext uri="{FF2B5EF4-FFF2-40B4-BE49-F238E27FC236}">
                <a16:creationId xmlns:a16="http://schemas.microsoft.com/office/drawing/2014/main" id="{DCC625AC-5CFF-1556-096B-124D3B3A765E}"/>
              </a:ext>
            </a:extLst>
          </p:cNvPr>
          <p:cNvSpPr txBox="1"/>
          <p:nvPr/>
        </p:nvSpPr>
        <p:spPr>
          <a:xfrm>
            <a:off x="4917502" y="2868007"/>
            <a:ext cx="71995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Exemplo prático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Vídeo Demo</a:t>
            </a:r>
          </a:p>
        </p:txBody>
      </p:sp>
      <p:sp>
        <p:nvSpPr>
          <p:cNvPr id="4" name="Google Shape;295;p19">
            <a:extLst>
              <a:ext uri="{FF2B5EF4-FFF2-40B4-BE49-F238E27FC236}">
                <a16:creationId xmlns:a16="http://schemas.microsoft.com/office/drawing/2014/main" id="{13E968E8-F84A-0134-DA92-B0E51AA5A84B}"/>
              </a:ext>
            </a:extLst>
          </p:cNvPr>
          <p:cNvSpPr txBox="1"/>
          <p:nvPr/>
        </p:nvSpPr>
        <p:spPr>
          <a:xfrm>
            <a:off x="5636303" y="4681905"/>
            <a:ext cx="576194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https://www.youtube.com/watch?v=7lhIZ8FBH2M</a:t>
            </a: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390E42D2-B39F-58C4-AA4D-9841615C6E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58056" y="5889395"/>
            <a:ext cx="1978855" cy="9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7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361B23AE-CEC1-F728-DF2B-34C5FE6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D5F98E5-F622-DD6D-022A-0DDAD86223DB}"/>
              </a:ext>
            </a:extLst>
          </p:cNvPr>
          <p:cNvSpPr/>
          <p:nvPr/>
        </p:nvSpPr>
        <p:spPr>
          <a:xfrm>
            <a:off x="179883" y="86939"/>
            <a:ext cx="10488115" cy="620673"/>
          </a:xfrm>
          <a:prstGeom prst="roundRect">
            <a:avLst/>
          </a:prstGeom>
          <a:solidFill>
            <a:srgbClr val="0065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Relatórios Gerenciais com os principais KPIs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FAABFA0-201E-B8FD-FCC1-C3978D716323}"/>
              </a:ext>
            </a:extLst>
          </p:cNvPr>
          <p:cNvSpPr txBox="1"/>
          <p:nvPr/>
        </p:nvSpPr>
        <p:spPr>
          <a:xfrm>
            <a:off x="149427" y="774866"/>
            <a:ext cx="5743373" cy="6036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cada disparo e ao final do projeto, serão elaborados e enviados relatórios gerenciais com os principais KPIs, contendo: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DA68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A68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Mensagens enviadas, recebidas, lidas e </a:t>
            </a:r>
            <a:r>
              <a:rPr kumimoji="0" lang="pt-BR" sz="2000" b="0" i="1" u="none" strike="noStrike" kern="0" cap="none" spc="0" normalizeH="0" baseline="0" noProof="0" dirty="0" err="1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opt-out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A68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Interações, cliques e respostas, totais e por botão ou link.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A68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Relação dos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CRMs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DA68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 nomes dos médicos gerais e por ação ou KPI (assim a empresa pode cruzar com dados do IQVIA e/ou Close-Up para mensurar prescrição e demanda total e por médico).</a:t>
            </a:r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93329053-E91B-2798-8D6A-9767BCCDC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712967" y="100648"/>
            <a:ext cx="1339122" cy="620673"/>
          </a:xfrm>
          <a:prstGeom prst="rect">
            <a:avLst/>
          </a:prstGeom>
        </p:spPr>
      </p:pic>
      <p:pic>
        <p:nvPicPr>
          <p:cNvPr id="8" name="Imagem 7" descr="Gráfico, Gráfico de mapa de árvore&#10;&#10;Descrição gerada automaticamente">
            <a:extLst>
              <a:ext uri="{FF2B5EF4-FFF2-40B4-BE49-F238E27FC236}">
                <a16:creationId xmlns:a16="http://schemas.microsoft.com/office/drawing/2014/main" id="{FF774387-3A5D-E22C-D26C-F56DF9689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228" y="721320"/>
            <a:ext cx="6113781" cy="613667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1485993-6C14-2F92-7EF8-A0234B919B8C}"/>
              </a:ext>
            </a:extLst>
          </p:cNvPr>
          <p:cNvSpPr/>
          <p:nvPr/>
        </p:nvSpPr>
        <p:spPr>
          <a:xfrm>
            <a:off x="7839856" y="803894"/>
            <a:ext cx="659567" cy="17046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895382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4;p12">
            <a:extLst>
              <a:ext uri="{FF2B5EF4-FFF2-40B4-BE49-F238E27FC236}">
                <a16:creationId xmlns:a16="http://schemas.microsoft.com/office/drawing/2014/main" id="{424DDEE1-7481-9B1E-3477-3C0AC752E793}"/>
              </a:ext>
            </a:extLst>
          </p:cNvPr>
          <p:cNvSpPr txBox="1"/>
          <p:nvPr/>
        </p:nvSpPr>
        <p:spPr>
          <a:xfrm>
            <a:off x="29985" y="769837"/>
            <a:ext cx="12132030" cy="597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Primeira e única plataforma de comunicação digital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multilab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com API oficial WhatsApp que conecta médicos e indústrias farmacêuticas.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Empresa utiliza uma plataforma exclusiva que proporciona segurança e tranquilidade.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O médico utiliza a ferramenta que mais prefere, o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whatsapp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Comunicação automatizada, a qual gera maior eficácia e produtividade em comparação a outros canais de comunicação.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Comprovado ganho em prescrição e </a:t>
            </a:r>
            <a:r>
              <a:rPr kumimoji="0" lang="pt-BR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market</a:t>
            </a:r>
            <a:r>
              <a:rPr kumimoji="0" lang="pt-BR" sz="1500" b="0" i="1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</a:t>
            </a:r>
            <a:r>
              <a:rPr kumimoji="0" lang="pt-BR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share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Todas as conversas são gravadas, reduzindo risco de compliance, permitindo auditorias e assegurando alinhamento estratégico.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Alta efetividade, chegando à 89% de abertura e 37% de interação.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Todos os conteúdos são aprovados previamente pela empresa (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Mkt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, Legal, Compliance, Jurídico, Dep. Médico, Regulatório, etc.).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Mais de 420 mil médicos já com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opt-in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Time DrHub com vasta experiência digital e régua de comunicação, assegurando resultados para o cliente.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Possibilidade de incluir imagens, vídeos, PDF, botões e links.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Relatórios gerenciais com principais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KPI’s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a cada disparo.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Elaboração de réguas de comunicação, permitindo segmentar mensagens e tornar a comunicação mais persuasiva.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Profissionais DrHub com vasta experiência no mercado farmacêutico e dispositivos médicos.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Time de Consultores Médicos empenhados em aumentar o engajamento dos médicos e demais profissionais da saúde, aperfeiçoar a experiência do cliente, aprimorar funções da plataforma e contribuir com as réguas de comunicação.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5D0"/>
              </a:buClr>
              <a:buSzPts val="18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Utilização de IA especialmente adaptada para o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Mkt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0065D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 Farma (comunicações mais assertivas, de maior impacto e resultados).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33F541C-04F5-A5C5-9FEE-274DFE41A892}"/>
              </a:ext>
            </a:extLst>
          </p:cNvPr>
          <p:cNvSpPr/>
          <p:nvPr/>
        </p:nvSpPr>
        <p:spPr>
          <a:xfrm>
            <a:off x="149902" y="72871"/>
            <a:ext cx="10653341" cy="560823"/>
          </a:xfrm>
          <a:prstGeom prst="roundRect">
            <a:avLst/>
          </a:prstGeom>
          <a:solidFill>
            <a:srgbClr val="FF7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Principais Diferenciais </a:t>
            </a: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Arial"/>
              </a:rPr>
              <a:t>DrHub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73F96FC-BDF5-5DD3-5998-F9CB4EEF1B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10902443" y="82402"/>
            <a:ext cx="1209995" cy="56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4435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8AB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BC5FB1C-E777-3BAC-C486-10CB248F505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634215D-ED03-149A-F5FE-5969238B6556}"/>
              </a:ext>
            </a:extLst>
          </p:cNvPr>
          <p:cNvSpPr txBox="1"/>
          <p:nvPr/>
        </p:nvSpPr>
        <p:spPr>
          <a:xfrm>
            <a:off x="4422096" y="929391"/>
            <a:ext cx="7210269" cy="295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“Insanidade é continuar fazendo sempre a mesma coisa e esperar resultados diferentes”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Albert Einstein</a:t>
            </a:r>
          </a:p>
        </p:txBody>
      </p:sp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FBBBFD2C-CB18-B9CF-D071-E8EB67B80E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t="28783" b="24868"/>
          <a:stretch/>
        </p:blipFill>
        <p:spPr>
          <a:xfrm>
            <a:off x="10241973" y="5928609"/>
            <a:ext cx="1829280" cy="8478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6"/>
          <p:cNvSpPr/>
          <p:nvPr/>
        </p:nvSpPr>
        <p:spPr>
          <a:xfrm>
            <a:off x="6092739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rgbClr val="63C3F6"/>
              </a:gs>
              <a:gs pos="18000">
                <a:srgbClr val="48A7F0"/>
              </a:gs>
              <a:gs pos="100000">
                <a:srgbClr val="0070C0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6"/>
          <p:cNvSpPr txBox="1"/>
          <p:nvPr/>
        </p:nvSpPr>
        <p:spPr>
          <a:xfrm>
            <a:off x="6415791" y="3295300"/>
            <a:ext cx="5636302" cy="284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</a:rPr>
              <a:t>Nicholas Dannias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</a:rPr>
              <a:t>Diretor de Marketing, Vendas e Digital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</a:rPr>
              <a:t>+1 (365) 275-8526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nicholas.dannias@drhub.digital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https://www.linkedin.com/in/nicholasdannias/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entury Gothic"/>
              <a:cs typeface="Century Gothic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4BF92FBD-4970-3BD3-5EED-50A61BF704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783" b="24868"/>
          <a:stretch/>
        </p:blipFill>
        <p:spPr>
          <a:xfrm>
            <a:off x="772712" y="2249970"/>
            <a:ext cx="4662660" cy="216110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63AF2C6-1362-C695-AD10-C0090A43BE01}"/>
              </a:ext>
            </a:extLst>
          </p:cNvPr>
          <p:cNvSpPr/>
          <p:nvPr/>
        </p:nvSpPr>
        <p:spPr>
          <a:xfrm>
            <a:off x="6092740" y="1249699"/>
            <a:ext cx="6096000" cy="1085539"/>
          </a:xfrm>
          <a:prstGeom prst="rect">
            <a:avLst/>
          </a:prstGeom>
          <a:solidFill>
            <a:srgbClr val="FF8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16" name="Google Shape;416;p26"/>
          <p:cNvSpPr txBox="1"/>
          <p:nvPr/>
        </p:nvSpPr>
        <p:spPr>
          <a:xfrm>
            <a:off x="6355832" y="1340996"/>
            <a:ext cx="38573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Obrigado!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>
            <a:hlinkClick r:id="rId6"/>
            <a:extLst>
              <a:ext uri="{FF2B5EF4-FFF2-40B4-BE49-F238E27FC236}">
                <a16:creationId xmlns:a16="http://schemas.microsoft.com/office/drawing/2014/main" id="{3984A3AB-B0D7-84BD-04B5-0652668FB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35" y="5892214"/>
            <a:ext cx="547781" cy="5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hlinkClick r:id="rId8"/>
            <a:extLst>
              <a:ext uri="{FF2B5EF4-FFF2-40B4-BE49-F238E27FC236}">
                <a16:creationId xmlns:a16="http://schemas.microsoft.com/office/drawing/2014/main" id="{CFB07277-0B94-C7EF-F614-9EC3E717F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946" y="5892214"/>
            <a:ext cx="547781" cy="5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hlinkClick r:id="rId10"/>
            <a:extLst>
              <a:ext uri="{FF2B5EF4-FFF2-40B4-BE49-F238E27FC236}">
                <a16:creationId xmlns:a16="http://schemas.microsoft.com/office/drawing/2014/main" id="{D0579090-B75A-182C-BAF6-BFF2F003C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857" y="5892214"/>
            <a:ext cx="547781" cy="5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hlinkClick r:id="rId12"/>
            <a:extLst>
              <a:ext uri="{FF2B5EF4-FFF2-40B4-BE49-F238E27FC236}">
                <a16:creationId xmlns:a16="http://schemas.microsoft.com/office/drawing/2014/main" id="{F296A72F-ED5B-A8D6-D1B3-1A59E7267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768" y="5892214"/>
            <a:ext cx="547781" cy="5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hlinkClick r:id="rId14"/>
            <a:extLst>
              <a:ext uri="{FF2B5EF4-FFF2-40B4-BE49-F238E27FC236}">
                <a16:creationId xmlns:a16="http://schemas.microsoft.com/office/drawing/2014/main" id="{777E87A8-8A13-D405-E92C-67D66B393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678" y="5877922"/>
            <a:ext cx="571598" cy="5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">
      <a:dk1>
        <a:srgbClr val="000000"/>
      </a:dk1>
      <a:lt1>
        <a:srgbClr val="FFFFFF"/>
      </a:lt1>
      <a:dk2>
        <a:srgbClr val="777777"/>
      </a:dk2>
      <a:lt2>
        <a:srgbClr val="FFFFFF"/>
      </a:lt2>
      <a:accent1>
        <a:srgbClr val="00B050"/>
      </a:accent1>
      <a:accent2>
        <a:srgbClr val="8AB833"/>
      </a:accent2>
      <a:accent3>
        <a:srgbClr val="C0CF3A"/>
      </a:accent3>
      <a:accent4>
        <a:srgbClr val="029676"/>
      </a:accent4>
      <a:accent5>
        <a:srgbClr val="6B9F25"/>
      </a:accent5>
      <a:accent6>
        <a:srgbClr val="92D050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3644</TotalTime>
  <Words>1571</Words>
  <Application>Microsoft Office PowerPoint</Application>
  <PresentationFormat>Widescreen</PresentationFormat>
  <Paragraphs>240</Paragraphs>
  <Slides>23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Google Sans</vt:lpstr>
      <vt:lpstr>Montserrat</vt:lpstr>
      <vt:lpstr>Montserrat Light</vt:lpstr>
      <vt:lpstr>Open Sans</vt:lpstr>
      <vt:lpstr>Roboto Condensed</vt:lpstr>
      <vt:lpstr>Wingdings</vt:lpstr>
      <vt:lpstr>Tema do Office</vt:lpstr>
      <vt:lpstr>1_Tema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Wilian Toledo</dc:creator>
  <cp:lastModifiedBy>andreas strakos</cp:lastModifiedBy>
  <cp:revision>37</cp:revision>
  <dcterms:created xsi:type="dcterms:W3CDTF">2024-07-30T19:35:07Z</dcterms:created>
  <dcterms:modified xsi:type="dcterms:W3CDTF">2024-08-07T00:15:57Z</dcterms:modified>
</cp:coreProperties>
</file>